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72" r:id="rId3"/>
    <p:sldId id="277" r:id="rId4"/>
    <p:sldId id="256" r:id="rId5"/>
    <p:sldId id="257" r:id="rId6"/>
    <p:sldId id="258" r:id="rId7"/>
    <p:sldId id="259" r:id="rId8"/>
    <p:sldId id="280" r:id="rId9"/>
    <p:sldId id="271" r:id="rId10"/>
    <p:sldId id="266" r:id="rId11"/>
    <p:sldId id="288" r:id="rId12"/>
    <p:sldId id="278" r:id="rId13"/>
    <p:sldId id="279" r:id="rId14"/>
    <p:sldId id="260" r:id="rId15"/>
    <p:sldId id="263" r:id="rId16"/>
    <p:sldId id="262" r:id="rId17"/>
    <p:sldId id="261" r:id="rId18"/>
    <p:sldId id="264" r:id="rId19"/>
    <p:sldId id="281" r:id="rId20"/>
    <p:sldId id="282" r:id="rId21"/>
    <p:sldId id="283" r:id="rId22"/>
    <p:sldId id="284" r:id="rId23"/>
    <p:sldId id="285" r:id="rId24"/>
    <p:sldId id="286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6E6B6C7-271C-4612-B9C8-876A6D4BD007}">
          <p14:sldIdLst>
            <p14:sldId id="287"/>
            <p14:sldId id="272"/>
            <p14:sldId id="277"/>
            <p14:sldId id="256"/>
            <p14:sldId id="257"/>
            <p14:sldId id="258"/>
            <p14:sldId id="259"/>
            <p14:sldId id="280"/>
            <p14:sldId id="271"/>
            <p14:sldId id="266"/>
            <p14:sldId id="288"/>
            <p14:sldId id="278"/>
            <p14:sldId id="279"/>
            <p14:sldId id="260"/>
            <p14:sldId id="263"/>
            <p14:sldId id="262"/>
            <p14:sldId id="261"/>
            <p14:sldId id="264"/>
            <p14:sldId id="281"/>
            <p14:sldId id="282"/>
            <p14:sldId id="283"/>
            <p14:sldId id="284"/>
            <p14:sldId id="285"/>
            <p14:sldId id="28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C1AC"/>
    <a:srgbClr val="52DCF8"/>
    <a:srgbClr val="FE9690"/>
    <a:srgbClr val="873EF9"/>
    <a:srgbClr val="4E06C2"/>
    <a:srgbClr val="E204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A924AC-2CC1-4B38-B147-58CE02EAC3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A88DD6A-3511-45AA-ACBA-E005B49FF2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23A6B1-95A6-4824-8CD5-E3C2B28D5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707E-136C-4B5C-8141-6176056F82BA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2B6035-54EC-4573-BE55-D93D7F9AC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E71D41-D36C-44BF-A426-070675BEF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CFFA-97BD-4CAC-9E9B-10D6826D7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233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963DB5-CEC0-4110-AFD0-D0D51DDFD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059AAE-B543-4DEF-9457-9D8BA09B1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262C9B-A658-4FA6-90D9-28EB47EA8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707E-136C-4B5C-8141-6176056F82BA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4ADEED-3609-46FC-8CC4-BCC59027B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A62C8A-40D0-4535-AB99-9396E824F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CFFA-97BD-4CAC-9E9B-10D6826D7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068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1F99DF-BAE5-462F-BB2F-8013E5849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9F95481-9BBC-4319-A769-639FCEEDDF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46B25B-5F30-4F06-ABE7-B2865EF48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707E-136C-4B5C-8141-6176056F82BA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6C4B50-A09A-4810-B677-FAEC69919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8CCFA1-2746-48E0-B386-51E6DBA3F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CFFA-97BD-4CAC-9E9B-10D6826D7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124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21DD36-BDBF-4B2F-87C1-4801E67BF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A53E55-04BE-4EEE-BFCB-18742C96B4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1CA6566-F5AD-413C-A4F7-10A6E48C34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2BACFD6-33CC-49B3-A9FF-7B54AF0CD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707E-136C-4B5C-8141-6176056F82BA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E13F68-EE08-4F40-B68E-BC45944C8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7E30C43-6706-4ED4-8337-08DFC7CCD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CFFA-97BD-4CAC-9E9B-10D6826D7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070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FBEFCF-E8E5-486E-B2F6-AC5587B06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E15A8E-8068-4E87-A6C7-21A7F1494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31B9C74-2CF3-4194-87A0-418E21F064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DECDC0D-D07B-4E6E-8181-55FDF7B74A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00532C8-AC1C-4DED-8E6A-B83C1661B2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6CBC0C2-8DED-46B6-B6FC-45C028803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707E-136C-4B5C-8141-6176056F82BA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B91404E-5808-496C-99BC-F8D494258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21C34F7-E537-462E-9F5B-A528903E7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CFFA-97BD-4CAC-9E9B-10D6826D7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57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739747-795F-4930-AB3A-49A4DAFD3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CFC2D85-9FB5-4272-B2C6-B1438A612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707E-136C-4B5C-8141-6176056F82BA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7496F0-A79D-495C-8256-8BB1BBEB6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7B356C1-5823-4273-B0B1-5E55CA299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CFFA-97BD-4CAC-9E9B-10D6826D7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437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9FB2265-75B9-43A7-B3CD-B562D00AB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707E-136C-4B5C-8141-6176056F82BA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C7DF764-ADBC-4274-8A69-337DB6DF1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EBEA583-E981-49D2-B57E-D779D0EAC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CFFA-97BD-4CAC-9E9B-10D6826D7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04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029C7B-7E42-441B-B868-BF11DBFEB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E81649-AF17-47CA-AABD-30F76096B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E8705B3-B497-4FAA-9FC9-3D33A18829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F670D07-F592-4E71-B7EC-EA62049E2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707E-136C-4B5C-8141-6176056F82BA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0D96EF4-CB15-4A96-A89A-57425E5CC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D8FD7C-CBA6-4787-9A96-22278B647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CFFA-97BD-4CAC-9E9B-10D6826D7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039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C3977D-10A2-4CFB-BC27-AB460E90E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97B2695-3965-4D7C-A390-21007895B1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D87A2A7-201E-473A-B65B-9231AD53A4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A9263D-A2A7-4EFC-9FCF-FB709C6E6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707E-136C-4B5C-8141-6176056F82BA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108F77F-15C7-4938-81F3-F9D78B6F0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E8727A2-2AAE-4FDB-A04C-E5D357A3C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CFFA-97BD-4CAC-9E9B-10D6826D7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843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CFEE58-22C0-4540-9288-E29E3B7C4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C55171E-8FE6-47F9-B5A0-BF6F0956CA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2B5CC8-0504-464D-9F3C-451B730DB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707E-136C-4B5C-8141-6176056F82BA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CA0BF2-9D47-4B63-BC45-1E55B1074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D3229B-8A73-44BA-BE30-C20212E6B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CFFA-97BD-4CAC-9E9B-10D6826D7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606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013CF60-BB9C-476B-B3DC-025A3FD94A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60C2F4C-B567-4D5E-A43B-FE1E28B8EC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84FB18-E073-41A4-A6F1-15962C033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707E-136C-4B5C-8141-6176056F82BA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066FA5-C6C9-49B9-A4E0-ECAAE9DA9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313D35-7211-4547-9A7E-2D6CB4BE6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CFFA-97BD-4CAC-9E9B-10D6826D7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125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371251-A6AA-43B0-9DA5-BC5A71A77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93B06F-0E08-46E5-8921-7C5C04F6B5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B19DD1-5F1A-4AAD-9502-6CB7ADB17D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A707E-136C-4B5C-8141-6176056F82BA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77B5CD-26A7-47B9-B9C4-D6886FB929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FC5457-B8F7-4738-BD1A-C36F594BE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9CFFA-97BD-4CAC-9E9B-10D6826D7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490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NULL"/><Relationship Id="rId1" Type="http://schemas.microsoft.com/office/2007/relationships/media" Target="NULL"/><Relationship Id="rId4" Type="http://schemas.openxmlformats.org/officeDocument/2006/relationships/image" Target="NUL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tvorcheskie-proekty.ru/node/1650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litra-beer.ru/o_kompanii/articles/shipuchee_schaste_pogovorim_o_limonadah_i_gazirovke/" TargetMode="Externa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vatten.ru/knowns/gazirovannaya-voda-polza-i-vred/" TargetMode="External"/><Relationship Id="rId4" Type="http://schemas.openxmlformats.org/officeDocument/2006/relationships/hyperlink" Target="https://journal.tinkoff.ru/mineral-water-benefits/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nsportal.ru/nachalnaya-shkola/raznoe/2014/06/23/issledovatelskaya-rabota-gazirovka-i-ee-vliyanie-na-organizm" TargetMode="External"/><Relationship Id="rId2" Type="http://schemas.openxmlformats.org/officeDocument/2006/relationships/hyperlink" Target="https://tvorcheskie-proekty.ru/node/165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atten.ru/knowns/gazirovannaya-voda-polza-i-vred/" TargetMode="External"/><Relationship Id="rId5" Type="http://schemas.openxmlformats.org/officeDocument/2006/relationships/hyperlink" Target="https://litra-beer.ru/o_kompanii/articles/shipuchee_schaste_pogovorim_o_limonadah_i_gazirovke/" TargetMode="External"/><Relationship Id="rId4" Type="http://schemas.openxmlformats.org/officeDocument/2006/relationships/hyperlink" Target="https://journal.tinkoff.ru/mineral-water-benefit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1E1FE0A-E5CD-4B28-AE9B-6ABD263E2248}"/>
              </a:ext>
            </a:extLst>
          </p:cNvPr>
          <p:cNvSpPr/>
          <p:nvPr/>
        </p:nvSpPr>
        <p:spPr>
          <a:xfrm>
            <a:off x="1879604" y="2551837"/>
            <a:ext cx="8432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3600" b="1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Исследовательская работа по теме: «Газировка: сладкий вред или спасение от жажды?»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C29A45-F33C-47CD-AC4A-1F686EC8D785}"/>
              </a:ext>
            </a:extLst>
          </p:cNvPr>
          <p:cNvSpPr txBox="1"/>
          <p:nvPr/>
        </p:nvSpPr>
        <p:spPr>
          <a:xfrm>
            <a:off x="8514488" y="5094411"/>
            <a:ext cx="35958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выполнила студент группы 3-11/1: Ефимова Елизавета</a:t>
            </a:r>
          </a:p>
        </p:txBody>
      </p:sp>
    </p:spTree>
    <p:extLst>
      <p:ext uri="{BB962C8B-B14F-4D97-AF65-F5344CB8AC3E}">
        <p14:creationId xmlns:p14="http://schemas.microsoft.com/office/powerpoint/2010/main" val="3415595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7FB4CA9-599A-4F42-A6CA-297160284F16}"/>
              </a:ext>
            </a:extLst>
          </p:cNvPr>
          <p:cNvSpPr/>
          <p:nvPr/>
        </p:nvSpPr>
        <p:spPr>
          <a:xfrm>
            <a:off x="3096062" y="266760"/>
            <a:ext cx="59998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3600" b="1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Столкновение с проблемой </a:t>
            </a:r>
          </a:p>
        </p:txBody>
      </p:sp>
      <p:pic>
        <p:nvPicPr>
          <p:cNvPr id="2050" name="Picture 2" descr="https://lh7-us.googleusercontent.com/i8F40tPpxD2ksy4-4e2g-j_mkpDMQlCbcOVAHcJhX5-KPgZN-XNiBwyc5m-JNKqOTt0kq9KQit07Js3oG13B7n6OQ8q3rE93lxMVpa2-9DXPjB3nEyM1o0hyFG8WLQ3_MOVlBHRwEIrKGChW0L3QbFE">
            <a:extLst>
              <a:ext uri="{FF2B5EF4-FFF2-40B4-BE49-F238E27FC236}">
                <a16:creationId xmlns:a16="http://schemas.microsoft.com/office/drawing/2014/main" id="{FC8D6C2E-BDAD-43DA-B102-B214E5D30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427" y="2449336"/>
            <a:ext cx="5727145" cy="3977968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3C998A5-0DA8-41D6-98C1-66B05B7911B9}"/>
              </a:ext>
            </a:extLst>
          </p:cNvPr>
          <p:cNvSpPr/>
          <p:nvPr/>
        </p:nvSpPr>
        <p:spPr>
          <a:xfrm>
            <a:off x="3423367" y="1632991"/>
            <a:ext cx="53452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800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Опрос №1</a:t>
            </a:r>
          </a:p>
        </p:txBody>
      </p:sp>
    </p:spTree>
    <p:extLst>
      <p:ext uri="{BB962C8B-B14F-4D97-AF65-F5344CB8AC3E}">
        <p14:creationId xmlns:p14="http://schemas.microsoft.com/office/powerpoint/2010/main" val="1335813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613364E-2140-4EF3-8F1E-916293F04926}"/>
              </a:ext>
            </a:extLst>
          </p:cNvPr>
          <p:cNvSpPr/>
          <p:nvPr/>
        </p:nvSpPr>
        <p:spPr>
          <a:xfrm>
            <a:off x="0" y="2307355"/>
            <a:ext cx="11527436" cy="18405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C88D9B6-E513-4AB7-9547-72052AA0A99E}"/>
              </a:ext>
            </a:extLst>
          </p:cNvPr>
          <p:cNvSpPr/>
          <p:nvPr/>
        </p:nvSpPr>
        <p:spPr>
          <a:xfrm>
            <a:off x="0" y="486591"/>
            <a:ext cx="11688417" cy="8216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EB97A5-E60A-4D26-9397-035BA1075E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1" r="46071" b="8599"/>
          <a:stretch/>
        </p:blipFill>
        <p:spPr>
          <a:xfrm>
            <a:off x="8189727" y="-192156"/>
            <a:ext cx="4002273" cy="73845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BDC3A5-C78F-4251-AA82-097E16BFFEB8}"/>
              </a:ext>
            </a:extLst>
          </p:cNvPr>
          <p:cNvSpPr txBox="1"/>
          <p:nvPr/>
        </p:nvSpPr>
        <p:spPr>
          <a:xfrm>
            <a:off x="3986870" y="477229"/>
            <a:ext cx="42182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spc="300" dirty="0">
                <a:latin typeface="Segoe UI Black" panose="020B0A02040204020203" pitchFamily="34" charset="0"/>
                <a:ea typeface="Segoe UI Black" panose="020B0A02040204020203" pitchFamily="34" charset="0"/>
              </a:rPr>
              <a:t>ПРОБЛЕМА</a:t>
            </a:r>
            <a:r>
              <a:rPr lang="ru-RU" sz="4800" spc="3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8101B3-307A-4A23-83A1-F34BEF455269}"/>
              </a:ext>
            </a:extLst>
          </p:cNvPr>
          <p:cNvSpPr txBox="1"/>
          <p:nvPr/>
        </p:nvSpPr>
        <p:spPr>
          <a:xfrm>
            <a:off x="903103" y="2687480"/>
            <a:ext cx="84283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Родители не разрешают пить много лимонада, но я с ними не согласен</a:t>
            </a:r>
            <a:r>
              <a:rPr lang="ru-RU" dirty="0"/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BF29D3-783E-4A74-8B00-9B97155EC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6477">
            <a:off x="7988504" y="2647672"/>
            <a:ext cx="3884354" cy="388435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2115556-60F2-4F77-BB90-80AF5E767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016" y="3380732"/>
            <a:ext cx="2491330" cy="249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37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250BC16-D0CF-48A4-AB28-820CBB815A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67" b="73519" l="22407" r="79167">
                        <a14:foregroundMark x1="50000" y1="62593" x2="50000" y2="62593"/>
                        <a14:foregroundMark x1="24259" y1="63148" x2="24259" y2="63148"/>
                        <a14:foregroundMark x1="43426" y1="53519" x2="43426" y2="53519"/>
                        <a14:foregroundMark x1="42685" y1="54259" x2="42685" y2="54259"/>
                        <a14:foregroundMark x1="50185" y1="51759" x2="50185" y2="51759"/>
                        <a14:foregroundMark x1="79167" y1="67037" x2="79167" y2="67037"/>
                        <a14:foregroundMark x1="23704" y1="68241" x2="23704" y2="68241"/>
                        <a14:foregroundMark x1="22778" y1="62778" x2="22778" y2="62778"/>
                        <a14:foregroundMark x1="22685" y1="67593" x2="22685" y2="67593"/>
                        <a14:foregroundMark x1="22963" y1="67593" x2="23611" y2="67963"/>
                        <a14:foregroundMark x1="22500" y1="61574" x2="22778" y2="61759"/>
                        <a14:foregroundMark x1="22407" y1="62500" x2="22407" y2="63611"/>
                        <a14:backgroundMark x1="66296" y1="51481" x2="66296" y2="51481"/>
                        <a14:backgroundMark x1="67315" y1="51481" x2="67315" y2="51481"/>
                        <a14:backgroundMark x1="67130" y1="51296" x2="67130" y2="51296"/>
                        <a14:backgroundMark x1="67593" y1="50463" x2="67593" y2="50463"/>
                        <a14:backgroundMark x1="67593" y1="50741" x2="67593" y2="50741"/>
                        <a14:backgroundMark x1="67407" y1="51667" x2="67407" y2="51667"/>
                        <a14:backgroundMark x1="66944" y1="50926" x2="66944" y2="50926"/>
                        <a14:backgroundMark x1="67037" y1="50556" x2="67593" y2="51481"/>
                      </a14:backgroundRemoval>
                    </a14:imgEffect>
                    <a14:imgEffect>
                      <a14:saturation sat="2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275" t="37681" r="14263" b="22319"/>
          <a:stretch/>
        </p:blipFill>
        <p:spPr>
          <a:xfrm>
            <a:off x="4229903" y="2669875"/>
            <a:ext cx="6982740" cy="289367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DA1FE72-071F-4852-8B3D-71BEA44D42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463" b="65833" l="25833" r="80741">
                        <a14:foregroundMark x1="48056" y1="60648" x2="48056" y2="60648"/>
                        <a14:foregroundMark x1="51574" y1="60648" x2="51574" y2="60648"/>
                        <a14:foregroundMark x1="47500" y1="35185" x2="47500" y2="35185"/>
                        <a14:foregroundMark x1="80741" y1="47500" x2="80741" y2="47500"/>
                        <a14:foregroundMark x1="28333" y1="47963" x2="28333" y2="47963"/>
                        <a14:foregroundMark x1="25833" y1="47130" x2="25833" y2="471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275" t="26087" r="14263" b="29662"/>
          <a:stretch/>
        </p:blipFill>
        <p:spPr>
          <a:xfrm>
            <a:off x="7217461" y="898205"/>
            <a:ext cx="4974539" cy="331215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EB97A5-E60A-4D26-9397-035BA1075E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1" b="8599"/>
          <a:stretch/>
        </p:blipFill>
        <p:spPr>
          <a:xfrm>
            <a:off x="-1325334" y="1"/>
            <a:ext cx="7421334" cy="705015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1006CF3-8500-4BDC-97D5-D40F1FFB69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3" t="17706" r="22184" b="3264"/>
          <a:stretch/>
        </p:blipFill>
        <p:spPr>
          <a:xfrm rot="21347194">
            <a:off x="1839246" y="3355008"/>
            <a:ext cx="3419061" cy="479228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3A93EB3-8799-468D-8ACA-842192B506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1250" y1="41500" x2="21250" y2="41500"/>
                        <a14:foregroundMark x1="22000" y1="48250" x2="22000" y2="48250"/>
                        <a14:foregroundMark x1="23500" y1="20500" x2="23500" y2="20500"/>
                        <a14:foregroundMark x1="31625" y1="26500" x2="31625" y2="26500"/>
                        <a14:foregroundMark x1="47250" y1="12750" x2="47250" y2="12750"/>
                        <a14:foregroundMark x1="53625" y1="13875" x2="53625" y2="13875"/>
                        <a14:foregroundMark x1="52750" y1="17625" x2="52750" y2="17625"/>
                        <a14:foregroundMark x1="56625" y1="22625" x2="56625" y2="22625"/>
                      </a14:backgroundRemoval>
                    </a14:imgEffect>
                    <a14:imgEffect>
                      <a14:saturation sat="3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t="7032" b="44154"/>
          <a:stretch/>
        </p:blipFill>
        <p:spPr>
          <a:xfrm>
            <a:off x="0" y="82299"/>
            <a:ext cx="7781042" cy="379823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E6F6A2A-DA41-4E95-93FA-ADDAF3F50163}"/>
              </a:ext>
            </a:extLst>
          </p:cNvPr>
          <p:cNvSpPr txBox="1"/>
          <p:nvPr/>
        </p:nvSpPr>
        <p:spPr>
          <a:xfrm>
            <a:off x="4373218" y="1789043"/>
            <a:ext cx="7675467" cy="2893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ru-RU" sz="2800" spc="3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3200" spc="300" dirty="0">
                <a:latin typeface="Segoe UI Black" panose="020B0A02040204020203" pitchFamily="34" charset="0"/>
                <a:ea typeface="Segoe UI Black" panose="020B0A02040204020203" pitchFamily="34" charset="0"/>
              </a:rPr>
              <a:t>ГАЗИРОВКА: сладкий вред </a:t>
            </a:r>
          </a:p>
          <a:p>
            <a:pPr>
              <a:lnSpc>
                <a:spcPct val="200000"/>
              </a:lnSpc>
            </a:pPr>
            <a:r>
              <a:rPr lang="ru-RU" sz="3200" spc="300" dirty="0">
                <a:latin typeface="Segoe UI Black" panose="020B0A02040204020203" pitchFamily="34" charset="0"/>
                <a:ea typeface="Segoe UI Black" panose="020B0A02040204020203" pitchFamily="34" charset="0"/>
              </a:rPr>
              <a:t>  ИЛИ </a:t>
            </a:r>
          </a:p>
          <a:p>
            <a:pPr>
              <a:lnSpc>
                <a:spcPct val="200000"/>
              </a:lnSpc>
            </a:pPr>
            <a:r>
              <a:rPr lang="ru-RU" sz="3200" spc="300" dirty="0">
                <a:latin typeface="Segoe UI Black" panose="020B0A02040204020203" pitchFamily="34" charset="0"/>
                <a:ea typeface="Segoe UI Black" panose="020B0A02040204020203" pitchFamily="34" charset="0"/>
              </a:rPr>
              <a:t>   спасение от жажды?</a:t>
            </a:r>
          </a:p>
        </p:txBody>
      </p:sp>
    </p:spTree>
    <p:extLst>
      <p:ext uri="{BB962C8B-B14F-4D97-AF65-F5344CB8AC3E}">
        <p14:creationId xmlns:p14="http://schemas.microsoft.com/office/powerpoint/2010/main" val="56524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4.07407E-6 L 4.375E-6 -0.25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C53FFA8-F086-4A5A-95F7-E8A4EEE2DD44}"/>
              </a:ext>
            </a:extLst>
          </p:cNvPr>
          <p:cNvSpPr/>
          <p:nvPr/>
        </p:nvSpPr>
        <p:spPr>
          <a:xfrm>
            <a:off x="0" y="3243109"/>
            <a:ext cx="11527436" cy="31200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53BBCA3-07FC-457A-AD84-9252D9577D14}"/>
              </a:ext>
            </a:extLst>
          </p:cNvPr>
          <p:cNvSpPr/>
          <p:nvPr/>
        </p:nvSpPr>
        <p:spPr>
          <a:xfrm>
            <a:off x="1" y="824459"/>
            <a:ext cx="11527436" cy="18158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794C8F-93B4-4231-887B-C5A459AB3E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1" r="37380" b="8599"/>
          <a:stretch/>
        </p:blipFill>
        <p:spPr>
          <a:xfrm rot="21338289">
            <a:off x="8647100" y="-356944"/>
            <a:ext cx="3921310" cy="774991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C7B625-C98E-4F51-9FC3-2565CA128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755" y="-3328611"/>
            <a:ext cx="6858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B493394-B3E3-4233-B3CB-F444FD58DA6A}"/>
              </a:ext>
            </a:extLst>
          </p:cNvPr>
          <p:cNvSpPr txBox="1"/>
          <p:nvPr/>
        </p:nvSpPr>
        <p:spPr>
          <a:xfrm>
            <a:off x="426663" y="1109990"/>
            <a:ext cx="5572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Расследовать, действительно ли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219E3B-F028-4A11-B8C7-7DEF10D0AE88}"/>
              </a:ext>
            </a:extLst>
          </p:cNvPr>
          <p:cNvSpPr txBox="1"/>
          <p:nvPr/>
        </p:nvSpPr>
        <p:spPr>
          <a:xfrm>
            <a:off x="189952" y="382487"/>
            <a:ext cx="1708879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15D16D-89D4-4AA5-B97F-F679E6F2C3EE}"/>
              </a:ext>
            </a:extLst>
          </p:cNvPr>
          <p:cNvSpPr txBox="1"/>
          <p:nvPr/>
        </p:nvSpPr>
        <p:spPr>
          <a:xfrm>
            <a:off x="7035832" y="2810481"/>
            <a:ext cx="3237874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9E08AC-324F-4F1B-A59B-6BDB9F927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1663">
            <a:off x="8913645" y="4383068"/>
            <a:ext cx="4482565" cy="448256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E621A97-A154-4A6E-95E5-53035C7FE4E7}"/>
              </a:ext>
            </a:extLst>
          </p:cNvPr>
          <p:cNvSpPr txBox="1"/>
          <p:nvPr/>
        </p:nvSpPr>
        <p:spPr>
          <a:xfrm>
            <a:off x="189952" y="3492024"/>
            <a:ext cx="32378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Предположим, что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B7C9BFA-E170-4820-8AFF-4F9699DC95A1}"/>
              </a:ext>
            </a:extLst>
          </p:cNvPr>
          <p:cNvSpPr/>
          <p:nvPr/>
        </p:nvSpPr>
        <p:spPr>
          <a:xfrm>
            <a:off x="189951" y="4446131"/>
            <a:ext cx="25285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Допустим, что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9E5A46D-73DB-4C41-A3CD-635C1CD7698D}"/>
              </a:ext>
            </a:extLst>
          </p:cNvPr>
          <p:cNvSpPr/>
          <p:nvPr/>
        </p:nvSpPr>
        <p:spPr>
          <a:xfrm>
            <a:off x="189950" y="5373895"/>
            <a:ext cx="32378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Предположим, что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5EECCE0-09AE-40A7-9412-7814711E34D2}"/>
              </a:ext>
            </a:extLst>
          </p:cNvPr>
          <p:cNvSpPr/>
          <p:nvPr/>
        </p:nvSpPr>
        <p:spPr>
          <a:xfrm>
            <a:off x="3282842" y="3477352"/>
            <a:ext cx="75059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газировка действительно спасает от жажды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/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D88F519E-61B2-43E4-9DF2-F951C6B19912}"/>
              </a:ext>
            </a:extLst>
          </p:cNvPr>
          <p:cNvCxnSpPr>
            <a:cxnSpLocks/>
          </p:cNvCxnSpPr>
          <p:nvPr/>
        </p:nvCxnSpPr>
        <p:spPr>
          <a:xfrm>
            <a:off x="3354304" y="3910181"/>
            <a:ext cx="5962691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FB74E9F-3B75-488B-8C82-EBF1EF41875E}"/>
              </a:ext>
            </a:extLst>
          </p:cNvPr>
          <p:cNvSpPr/>
          <p:nvPr/>
        </p:nvSpPr>
        <p:spPr>
          <a:xfrm>
            <a:off x="2571273" y="4501578"/>
            <a:ext cx="75072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меньше сахара в газировке, тем полезнее она будет.</a:t>
            </a:r>
            <a:endParaRPr lang="ru-RU" sz="2400" dirty="0"/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CB0652C8-83C7-43C0-9E09-E165D67B8775}"/>
              </a:ext>
            </a:extLst>
          </p:cNvPr>
          <p:cNvCxnSpPr>
            <a:cxnSpLocks/>
          </p:cNvCxnSpPr>
          <p:nvPr/>
        </p:nvCxnSpPr>
        <p:spPr>
          <a:xfrm>
            <a:off x="2571273" y="4902136"/>
            <a:ext cx="7360035" cy="24075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548B685-26FD-4FB4-93F4-32DBFFBD5674}"/>
              </a:ext>
            </a:extLst>
          </p:cNvPr>
          <p:cNvSpPr/>
          <p:nvPr/>
        </p:nvSpPr>
        <p:spPr>
          <a:xfrm>
            <a:off x="3289360" y="5419927"/>
            <a:ext cx="67718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газировку можно считать частью рациона питания</a:t>
            </a:r>
            <a:endParaRPr lang="ru-RU" sz="2400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8D65772-4413-4CE4-9D7B-E60E485D3CB7}"/>
              </a:ext>
            </a:extLst>
          </p:cNvPr>
          <p:cNvSpPr/>
          <p:nvPr/>
        </p:nvSpPr>
        <p:spPr>
          <a:xfrm>
            <a:off x="189950" y="5830579"/>
            <a:ext cx="52283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человека, потому что в ней есть сахар.</a:t>
            </a:r>
            <a:endParaRPr lang="ru-RU" sz="2400" dirty="0"/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773DA269-8DDF-46B2-AC95-4954E76FF5D9}"/>
              </a:ext>
            </a:extLst>
          </p:cNvPr>
          <p:cNvCxnSpPr>
            <a:cxnSpLocks/>
          </p:cNvCxnSpPr>
          <p:nvPr/>
        </p:nvCxnSpPr>
        <p:spPr>
          <a:xfrm>
            <a:off x="3289360" y="5818541"/>
            <a:ext cx="6789161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F46772E4-ECE4-4DA0-A4EB-9CD226594066}"/>
              </a:ext>
            </a:extLst>
          </p:cNvPr>
          <p:cNvCxnSpPr>
            <a:cxnSpLocks/>
          </p:cNvCxnSpPr>
          <p:nvPr/>
        </p:nvCxnSpPr>
        <p:spPr>
          <a:xfrm>
            <a:off x="284205" y="6229194"/>
            <a:ext cx="5134099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0AE01F9A-8FD3-4BE5-B285-F483A542EC86}"/>
              </a:ext>
            </a:extLst>
          </p:cNvPr>
          <p:cNvSpPr/>
          <p:nvPr/>
        </p:nvSpPr>
        <p:spPr>
          <a:xfrm>
            <a:off x="5775085" y="1162763"/>
            <a:ext cx="39866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газированные напитки</a:t>
            </a:r>
            <a:endParaRPr lang="ru-RU" sz="2400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A6803B1-E013-482C-8109-99946096E086}"/>
              </a:ext>
            </a:extLst>
          </p:cNvPr>
          <p:cNvSpPr/>
          <p:nvPr/>
        </p:nvSpPr>
        <p:spPr>
          <a:xfrm>
            <a:off x="426663" y="1672102"/>
            <a:ext cx="88903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утоляют  жажду, или же они причиняют вред организму человека.</a:t>
            </a:r>
            <a:endParaRPr lang="ru-RU" sz="2400" dirty="0"/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E8F836B0-8019-4F11-919E-7A673E4CFCFD}"/>
              </a:ext>
            </a:extLst>
          </p:cNvPr>
          <p:cNvCxnSpPr>
            <a:cxnSpLocks/>
          </p:cNvCxnSpPr>
          <p:nvPr/>
        </p:nvCxnSpPr>
        <p:spPr>
          <a:xfrm>
            <a:off x="5806309" y="1575363"/>
            <a:ext cx="3042377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BE7F5E4D-A763-4D77-A009-D34B74F24359}"/>
              </a:ext>
            </a:extLst>
          </p:cNvPr>
          <p:cNvCxnSpPr>
            <a:cxnSpLocks/>
          </p:cNvCxnSpPr>
          <p:nvPr/>
        </p:nvCxnSpPr>
        <p:spPr>
          <a:xfrm>
            <a:off x="446478" y="2133767"/>
            <a:ext cx="8746949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215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33333E-6 L -2.08333E-6 0.2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22222E-6 L -3.95833E-6 -0.25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20" grpId="0"/>
      <p:bldP spid="21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олилиния: фигура 30">
            <a:extLst>
              <a:ext uri="{FF2B5EF4-FFF2-40B4-BE49-F238E27FC236}">
                <a16:creationId xmlns:a16="http://schemas.microsoft.com/office/drawing/2014/main" id="{D74C0B7D-11CF-4B17-9D5E-3C430B8BBDEC}"/>
              </a:ext>
            </a:extLst>
          </p:cNvPr>
          <p:cNvSpPr/>
          <p:nvPr/>
        </p:nvSpPr>
        <p:spPr>
          <a:xfrm>
            <a:off x="2450595" y="1480268"/>
            <a:ext cx="7210269" cy="831230"/>
          </a:xfrm>
          <a:custGeom>
            <a:avLst/>
            <a:gdLst>
              <a:gd name="connsiteX0" fmla="*/ 0 w 7210269"/>
              <a:gd name="connsiteY0" fmla="*/ 141682 h 831230"/>
              <a:gd name="connsiteX1" fmla="*/ 659567 w 7210269"/>
              <a:gd name="connsiteY1" fmla="*/ 21761 h 831230"/>
              <a:gd name="connsiteX2" fmla="*/ 1723869 w 7210269"/>
              <a:gd name="connsiteY2" fmla="*/ 531427 h 831230"/>
              <a:gd name="connsiteX3" fmla="*/ 3043004 w 7210269"/>
              <a:gd name="connsiteY3" fmla="*/ 576397 h 831230"/>
              <a:gd name="connsiteX4" fmla="*/ 3642610 w 7210269"/>
              <a:gd name="connsiteY4" fmla="*/ 351545 h 831230"/>
              <a:gd name="connsiteX5" fmla="*/ 4467069 w 7210269"/>
              <a:gd name="connsiteY5" fmla="*/ 456476 h 831230"/>
              <a:gd name="connsiteX6" fmla="*/ 5261548 w 7210269"/>
              <a:gd name="connsiteY6" fmla="*/ 756279 h 831230"/>
              <a:gd name="connsiteX7" fmla="*/ 5756223 w 7210269"/>
              <a:gd name="connsiteY7" fmla="*/ 576397 h 831230"/>
              <a:gd name="connsiteX8" fmla="*/ 5846164 w 7210269"/>
              <a:gd name="connsiteY8" fmla="*/ 426496 h 831230"/>
              <a:gd name="connsiteX9" fmla="*/ 7210269 w 7210269"/>
              <a:gd name="connsiteY9" fmla="*/ 831230 h 83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10269" h="831230">
                <a:moveTo>
                  <a:pt x="0" y="141682"/>
                </a:moveTo>
                <a:cubicBezTo>
                  <a:pt x="186128" y="49242"/>
                  <a:pt x="372256" y="-43197"/>
                  <a:pt x="659567" y="21761"/>
                </a:cubicBezTo>
                <a:cubicBezTo>
                  <a:pt x="946879" y="86718"/>
                  <a:pt x="1326630" y="438988"/>
                  <a:pt x="1723869" y="531427"/>
                </a:cubicBezTo>
                <a:cubicBezTo>
                  <a:pt x="2121108" y="623866"/>
                  <a:pt x="2723214" y="606377"/>
                  <a:pt x="3043004" y="576397"/>
                </a:cubicBezTo>
                <a:cubicBezTo>
                  <a:pt x="3362794" y="546417"/>
                  <a:pt x="3405266" y="371532"/>
                  <a:pt x="3642610" y="351545"/>
                </a:cubicBezTo>
                <a:cubicBezTo>
                  <a:pt x="3879954" y="331558"/>
                  <a:pt x="4197246" y="389020"/>
                  <a:pt x="4467069" y="456476"/>
                </a:cubicBezTo>
                <a:cubicBezTo>
                  <a:pt x="4736892" y="523932"/>
                  <a:pt x="5046689" y="736292"/>
                  <a:pt x="5261548" y="756279"/>
                </a:cubicBezTo>
                <a:cubicBezTo>
                  <a:pt x="5476407" y="776266"/>
                  <a:pt x="5658787" y="631361"/>
                  <a:pt x="5756223" y="576397"/>
                </a:cubicBezTo>
                <a:cubicBezTo>
                  <a:pt x="5853659" y="521433"/>
                  <a:pt x="5603823" y="384024"/>
                  <a:pt x="5846164" y="426496"/>
                </a:cubicBezTo>
                <a:cubicBezTo>
                  <a:pt x="6088505" y="468968"/>
                  <a:pt x="6649387" y="650099"/>
                  <a:pt x="7210269" y="831230"/>
                </a:cubicBezTo>
              </a:path>
            </a:pathLst>
          </a:custGeom>
          <a:noFill/>
          <a:ln w="57150">
            <a:solidFill>
              <a:srgbClr val="4E06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99CBA752-1073-4EB8-BABA-4C8E723B2253}"/>
              </a:ext>
            </a:extLst>
          </p:cNvPr>
          <p:cNvSpPr/>
          <p:nvPr/>
        </p:nvSpPr>
        <p:spPr>
          <a:xfrm>
            <a:off x="1816316" y="222036"/>
            <a:ext cx="8801182" cy="1981564"/>
          </a:xfrm>
          <a:custGeom>
            <a:avLst/>
            <a:gdLst>
              <a:gd name="connsiteX0" fmla="*/ 192366 w 8801182"/>
              <a:gd name="connsiteY0" fmla="*/ 47787 h 1981564"/>
              <a:gd name="connsiteX1" fmla="*/ 237336 w 8801182"/>
              <a:gd name="connsiteY1" fmla="*/ 17807 h 1981564"/>
              <a:gd name="connsiteX2" fmla="*/ 2545822 w 8801182"/>
              <a:gd name="connsiteY2" fmla="*/ 287630 h 1981564"/>
              <a:gd name="connsiteX3" fmla="*/ 4044838 w 8801182"/>
              <a:gd name="connsiteY3" fmla="*/ 152718 h 1981564"/>
              <a:gd name="connsiteX4" fmla="*/ 5109140 w 8801182"/>
              <a:gd name="connsiteY4" fmla="*/ 272639 h 1981564"/>
              <a:gd name="connsiteX5" fmla="*/ 6278373 w 8801182"/>
              <a:gd name="connsiteY5" fmla="*/ 947197 h 1981564"/>
              <a:gd name="connsiteX6" fmla="*/ 7732418 w 8801182"/>
              <a:gd name="connsiteY6" fmla="*/ 857256 h 1981564"/>
              <a:gd name="connsiteX7" fmla="*/ 8751750 w 8801182"/>
              <a:gd name="connsiteY7" fmla="*/ 1396902 h 1981564"/>
              <a:gd name="connsiteX8" fmla="*/ 8406976 w 8801182"/>
              <a:gd name="connsiteY8" fmla="*/ 1981518 h 1981564"/>
              <a:gd name="connsiteX9" fmla="*/ 6398294 w 8801182"/>
              <a:gd name="connsiteY9" fmla="*/ 1366921 h 1981564"/>
              <a:gd name="connsiteX10" fmla="*/ 5843658 w 8801182"/>
              <a:gd name="connsiteY10" fmla="*/ 1666725 h 1981564"/>
              <a:gd name="connsiteX11" fmla="*/ 4449573 w 8801182"/>
              <a:gd name="connsiteY11" fmla="*/ 1306961 h 1981564"/>
              <a:gd name="connsiteX12" fmla="*/ 3355291 w 8801182"/>
              <a:gd name="connsiteY12" fmla="*/ 1531813 h 1981564"/>
              <a:gd name="connsiteX13" fmla="*/ 2275999 w 8801182"/>
              <a:gd name="connsiteY13" fmla="*/ 1486843 h 1981564"/>
              <a:gd name="connsiteX14" fmla="*/ 1271658 w 8801182"/>
              <a:gd name="connsiteY14" fmla="*/ 1082108 h 1981564"/>
              <a:gd name="connsiteX15" fmla="*/ 492169 w 8801182"/>
              <a:gd name="connsiteY15" fmla="*/ 1247000 h 1981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801182" h="1981564">
                <a:moveTo>
                  <a:pt x="192366" y="47787"/>
                </a:moveTo>
                <a:cubicBezTo>
                  <a:pt x="18729" y="12810"/>
                  <a:pt x="-154907" y="-22167"/>
                  <a:pt x="237336" y="17807"/>
                </a:cubicBezTo>
                <a:cubicBezTo>
                  <a:pt x="629579" y="57781"/>
                  <a:pt x="1911238" y="265145"/>
                  <a:pt x="2545822" y="287630"/>
                </a:cubicBezTo>
                <a:cubicBezTo>
                  <a:pt x="3180406" y="310115"/>
                  <a:pt x="3617618" y="155217"/>
                  <a:pt x="4044838" y="152718"/>
                </a:cubicBezTo>
                <a:cubicBezTo>
                  <a:pt x="4472058" y="150219"/>
                  <a:pt x="4736884" y="140226"/>
                  <a:pt x="5109140" y="272639"/>
                </a:cubicBezTo>
                <a:cubicBezTo>
                  <a:pt x="5481396" y="405052"/>
                  <a:pt x="5841160" y="849761"/>
                  <a:pt x="6278373" y="947197"/>
                </a:cubicBezTo>
                <a:cubicBezTo>
                  <a:pt x="6715586" y="1044633"/>
                  <a:pt x="7320189" y="782305"/>
                  <a:pt x="7732418" y="857256"/>
                </a:cubicBezTo>
                <a:cubicBezTo>
                  <a:pt x="8144647" y="932207"/>
                  <a:pt x="8639324" y="1209525"/>
                  <a:pt x="8751750" y="1396902"/>
                </a:cubicBezTo>
                <a:cubicBezTo>
                  <a:pt x="8864176" y="1584279"/>
                  <a:pt x="8799219" y="1986515"/>
                  <a:pt x="8406976" y="1981518"/>
                </a:cubicBezTo>
                <a:cubicBezTo>
                  <a:pt x="8014733" y="1976521"/>
                  <a:pt x="6825514" y="1419386"/>
                  <a:pt x="6398294" y="1366921"/>
                </a:cubicBezTo>
                <a:cubicBezTo>
                  <a:pt x="5971074" y="1314456"/>
                  <a:pt x="6168445" y="1676718"/>
                  <a:pt x="5843658" y="1666725"/>
                </a:cubicBezTo>
                <a:cubicBezTo>
                  <a:pt x="5518871" y="1656732"/>
                  <a:pt x="4864301" y="1329446"/>
                  <a:pt x="4449573" y="1306961"/>
                </a:cubicBezTo>
                <a:cubicBezTo>
                  <a:pt x="4034845" y="1284476"/>
                  <a:pt x="3717553" y="1501833"/>
                  <a:pt x="3355291" y="1531813"/>
                </a:cubicBezTo>
                <a:cubicBezTo>
                  <a:pt x="2993029" y="1561793"/>
                  <a:pt x="2623271" y="1561794"/>
                  <a:pt x="2275999" y="1486843"/>
                </a:cubicBezTo>
                <a:cubicBezTo>
                  <a:pt x="1928727" y="1411892"/>
                  <a:pt x="1568963" y="1122082"/>
                  <a:pt x="1271658" y="1082108"/>
                </a:cubicBezTo>
                <a:cubicBezTo>
                  <a:pt x="974353" y="1042134"/>
                  <a:pt x="733261" y="1144567"/>
                  <a:pt x="492169" y="1247000"/>
                </a:cubicBezTo>
              </a:path>
            </a:pathLst>
          </a:custGeom>
          <a:solidFill>
            <a:srgbClr val="873E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E77C76A-6A17-410C-8500-AAD2FD2F3E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1" r="37380" b="8599"/>
          <a:stretch/>
        </p:blipFill>
        <p:spPr>
          <a:xfrm flipH="1">
            <a:off x="0" y="-445958"/>
            <a:ext cx="3921310" cy="774991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F31F36-F9AF-4A25-97CF-F10EEF8EDA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0" t="9836" r="34408" b="14317"/>
          <a:stretch/>
        </p:blipFill>
        <p:spPr>
          <a:xfrm rot="558941">
            <a:off x="14991" y="539645"/>
            <a:ext cx="3243988" cy="520158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89355F2-7914-44FE-9F20-3A5384651B4F}"/>
              </a:ext>
            </a:extLst>
          </p:cNvPr>
          <p:cNvSpPr txBox="1"/>
          <p:nvPr/>
        </p:nvSpPr>
        <p:spPr>
          <a:xfrm>
            <a:off x="3658589" y="654695"/>
            <a:ext cx="35067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spc="3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ЗАДАЧИ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C64C575-7EC5-4410-989A-F4633D065AC5}"/>
              </a:ext>
            </a:extLst>
          </p:cNvPr>
          <p:cNvSpPr/>
          <p:nvPr/>
        </p:nvSpPr>
        <p:spPr>
          <a:xfrm>
            <a:off x="2609482" y="2423001"/>
            <a:ext cx="37510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7194" indent="-457200" algn="just">
              <a:buAutoNum type="arabicPeriod"/>
            </a:pPr>
            <a:r>
              <a:rPr lang="ru-RU" sz="2400" b="1" i="1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Узнать историю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2A6C2B7-9B17-4DA8-9C93-71AC0716EECD}"/>
              </a:ext>
            </a:extLst>
          </p:cNvPr>
          <p:cNvSpPr/>
          <p:nvPr/>
        </p:nvSpPr>
        <p:spPr>
          <a:xfrm>
            <a:off x="2630585" y="3104067"/>
            <a:ext cx="37510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88594" indent="-228600" algn="just"/>
            <a:r>
              <a:rPr lang="ru-RU" sz="2400" i="1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2. Провести опрос о 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454C299-3BD7-465F-A33E-67802BF5347C}"/>
              </a:ext>
            </a:extLst>
          </p:cNvPr>
          <p:cNvSpPr/>
          <p:nvPr/>
        </p:nvSpPr>
        <p:spPr>
          <a:xfrm>
            <a:off x="2484819" y="3772205"/>
            <a:ext cx="4080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88594" indent="-228600" algn="just"/>
            <a:r>
              <a:rPr lang="ru-RU" sz="2400" i="1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3. Проанализировать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951BEC1-3381-431C-BFD7-0011EA5E61A7}"/>
              </a:ext>
            </a:extLst>
          </p:cNvPr>
          <p:cNvSpPr/>
          <p:nvPr/>
        </p:nvSpPr>
        <p:spPr>
          <a:xfrm>
            <a:off x="2245811" y="5115865"/>
            <a:ext cx="49355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88594" indent="-228600" algn="just"/>
            <a:r>
              <a:rPr lang="ru-RU" sz="2400" i="1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4. Провести эксперимент с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31970F9-AA30-4781-822B-4776E6D1137A}"/>
              </a:ext>
            </a:extLst>
          </p:cNvPr>
          <p:cNvSpPr/>
          <p:nvPr/>
        </p:nvSpPr>
        <p:spPr>
          <a:xfrm>
            <a:off x="2012051" y="5965404"/>
            <a:ext cx="55791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88594" indent="-228600" algn="just"/>
            <a:r>
              <a:rPr lang="ru-RU" sz="2400" i="1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5. Создать рецепт полезного и </a:t>
            </a:r>
            <a:endParaRPr lang="ru-RU" sz="2400" b="0" dirty="0">
              <a:effectLst/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A263619-CC8B-4AF8-8C37-E506708FB6D5}"/>
              </a:ext>
            </a:extLst>
          </p:cNvPr>
          <p:cNvSpPr/>
          <p:nvPr/>
        </p:nvSpPr>
        <p:spPr>
          <a:xfrm>
            <a:off x="5912805" y="2423001"/>
            <a:ext cx="8955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9994" algn="ctr"/>
            <a:r>
              <a:rPr lang="ru-RU" sz="2400" i="1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...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CEAD21B-054F-4CA8-98B6-75B88C19B02D}"/>
              </a:ext>
            </a:extLst>
          </p:cNvPr>
          <p:cNvSpPr/>
          <p:nvPr/>
        </p:nvSpPr>
        <p:spPr>
          <a:xfrm>
            <a:off x="5933908" y="3114130"/>
            <a:ext cx="8955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9994" algn="ctr"/>
            <a:r>
              <a:rPr lang="ru-RU" sz="2400" i="1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...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847C12B-DB75-4E73-A0EA-AFF6A424C8CD}"/>
              </a:ext>
            </a:extLst>
          </p:cNvPr>
          <p:cNvSpPr/>
          <p:nvPr/>
        </p:nvSpPr>
        <p:spPr>
          <a:xfrm>
            <a:off x="6096000" y="3805259"/>
            <a:ext cx="8955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9994" algn="ctr"/>
            <a:r>
              <a:rPr lang="ru-RU" sz="2400" i="1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...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C6C17628-D45F-4D32-960E-6EA1DD00121F}"/>
              </a:ext>
            </a:extLst>
          </p:cNvPr>
          <p:cNvSpPr/>
          <p:nvPr/>
        </p:nvSpPr>
        <p:spPr>
          <a:xfrm>
            <a:off x="6695621" y="5115864"/>
            <a:ext cx="8955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9994" algn="ctr"/>
            <a:r>
              <a:rPr lang="ru-RU" sz="2400" i="1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...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549B9F4-052B-4873-A001-7D674A6C5C29}"/>
              </a:ext>
            </a:extLst>
          </p:cNvPr>
          <p:cNvSpPr/>
          <p:nvPr/>
        </p:nvSpPr>
        <p:spPr>
          <a:xfrm>
            <a:off x="7063477" y="5972253"/>
            <a:ext cx="8955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9994" algn="ctr"/>
            <a:r>
              <a:rPr lang="ru-RU" sz="2400" i="1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...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97CE0CC-52EC-488C-9257-80EC3E14891C}"/>
              </a:ext>
            </a:extLst>
          </p:cNvPr>
          <p:cNvSpPr/>
          <p:nvPr/>
        </p:nvSpPr>
        <p:spPr>
          <a:xfrm>
            <a:off x="5949604" y="2421632"/>
            <a:ext cx="59049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9994" algn="just"/>
            <a:r>
              <a:rPr lang="ru-RU" sz="2400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создания газированных напитков</a:t>
            </a:r>
            <a:endParaRPr lang="ru-RU" sz="3200" i="1" dirty="0">
              <a:solidFill>
                <a:srgbClr val="000000"/>
              </a:solidFill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39A21D88-7C10-44D9-8BD8-8CA51C98BF18}"/>
              </a:ext>
            </a:extLst>
          </p:cNvPr>
          <p:cNvSpPr/>
          <p:nvPr/>
        </p:nvSpPr>
        <p:spPr>
          <a:xfrm>
            <a:off x="5819277" y="3103632"/>
            <a:ext cx="6117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9994"/>
            <a:r>
              <a:rPr lang="ru-RU" sz="2400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принципе выбора газированного напитка</a:t>
            </a:r>
            <a:endParaRPr lang="ru-RU" sz="3200" i="1" dirty="0">
              <a:solidFill>
                <a:srgbClr val="000000"/>
              </a:solidFill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9C6C0DED-A42F-4809-B902-78FE37921F96}"/>
              </a:ext>
            </a:extLst>
          </p:cNvPr>
          <p:cNvSpPr/>
          <p:nvPr/>
        </p:nvSpPr>
        <p:spPr>
          <a:xfrm>
            <a:off x="6083377" y="3765544"/>
            <a:ext cx="5589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9994" algn="just"/>
            <a:r>
              <a:rPr lang="ru-RU" sz="2400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виды газированных напитков</a:t>
            </a:r>
            <a:r>
              <a:rPr lang="ru-RU" sz="2400" dirty="0"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  <a:endParaRPr lang="ru-RU" sz="3200" i="1" dirty="0">
              <a:solidFill>
                <a:srgbClr val="0000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EB23FA1-56AB-40A7-818A-4BF070A232DC}"/>
              </a:ext>
            </a:extLst>
          </p:cNvPr>
          <p:cNvSpPr/>
          <p:nvPr/>
        </p:nvSpPr>
        <p:spPr>
          <a:xfrm>
            <a:off x="6695621" y="5102191"/>
            <a:ext cx="48040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9994" algn="just"/>
            <a:r>
              <a:rPr lang="ru-RU" sz="2400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газированным напитком для</a:t>
            </a:r>
            <a:endParaRPr lang="ru-RU" sz="3200" i="1" dirty="0">
              <a:solidFill>
                <a:srgbClr val="000000"/>
              </a:solidFill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FDA89D88-3705-43DB-AA79-FC50DE4E64B7}"/>
              </a:ext>
            </a:extLst>
          </p:cNvPr>
          <p:cNvSpPr/>
          <p:nvPr/>
        </p:nvSpPr>
        <p:spPr>
          <a:xfrm>
            <a:off x="7089980" y="5951730"/>
            <a:ext cx="44369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9994" algn="just"/>
            <a:r>
              <a:rPr lang="ru-RU" sz="2400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привлекательного лимонада</a:t>
            </a:r>
            <a:endParaRPr lang="ru-RU" sz="3200" i="1" dirty="0">
              <a:solidFill>
                <a:srgbClr val="000000"/>
              </a:solidFill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0DCA25A7-1CC0-4855-8ECB-CDFC575363D5}"/>
              </a:ext>
            </a:extLst>
          </p:cNvPr>
          <p:cNvSpPr/>
          <p:nvPr/>
        </p:nvSpPr>
        <p:spPr>
          <a:xfrm>
            <a:off x="2763588" y="4114894"/>
            <a:ext cx="84984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их состав, влияние на организм человека, возможность утолить жажду и привлекательность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B1076DED-99DB-459E-8C72-A399803F5FAC}"/>
              </a:ext>
            </a:extLst>
          </p:cNvPr>
          <p:cNvSpPr/>
          <p:nvPr/>
        </p:nvSpPr>
        <p:spPr>
          <a:xfrm>
            <a:off x="2614281" y="5422374"/>
            <a:ext cx="48040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9994" algn="just"/>
            <a:r>
              <a:rPr lang="ru-RU" sz="2400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проверки гипотез</a:t>
            </a:r>
            <a:endParaRPr lang="ru-RU" sz="3200" i="1" dirty="0">
              <a:solidFill>
                <a:srgbClr val="000000"/>
              </a:solidFill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063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2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>
            <a:extLst>
              <a:ext uri="{FF2B5EF4-FFF2-40B4-BE49-F238E27FC236}">
                <a16:creationId xmlns:a16="http://schemas.microsoft.com/office/drawing/2014/main" id="{447506FD-2C9F-44B5-A7BC-751043C05108}"/>
              </a:ext>
            </a:extLst>
          </p:cNvPr>
          <p:cNvSpPr/>
          <p:nvPr/>
        </p:nvSpPr>
        <p:spPr>
          <a:xfrm rot="20421290">
            <a:off x="7798423" y="4872016"/>
            <a:ext cx="4916774" cy="3024265"/>
          </a:xfrm>
          <a:prstGeom prst="ellipse">
            <a:avLst/>
          </a:prstGeom>
          <a:solidFill>
            <a:srgbClr val="873E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60AD216-93B8-408F-AEA0-87BD57344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70" t="15491" r="16294" b="13849"/>
          <a:stretch/>
        </p:blipFill>
        <p:spPr>
          <a:xfrm rot="5400000">
            <a:off x="4572507" y="-4764800"/>
            <a:ext cx="3046988" cy="12191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C2E11-EA2D-4A4C-8284-F987993FF6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8" t="19891" r="35556" b="24809"/>
          <a:stretch/>
        </p:blipFill>
        <p:spPr>
          <a:xfrm rot="16200000">
            <a:off x="41454" y="-624030"/>
            <a:ext cx="2724462" cy="37925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98DD6D-7018-4095-A526-1B7B8B688F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718" t="19892" r="26800" b="44426"/>
          <a:stretch/>
        </p:blipFill>
        <p:spPr>
          <a:xfrm>
            <a:off x="8131365" y="4389747"/>
            <a:ext cx="3353601" cy="246825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128795A-92BF-42EA-928F-D1992330FD3C}"/>
              </a:ext>
            </a:extLst>
          </p:cNvPr>
          <p:cNvSpPr/>
          <p:nvPr/>
        </p:nvSpPr>
        <p:spPr>
          <a:xfrm>
            <a:off x="656021" y="2729028"/>
            <a:ext cx="10784250" cy="2576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999" algn="just">
              <a:lnSpc>
                <a:spcPts val="2800"/>
              </a:lnSpc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проанализировать результаты проведенного опроса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9999" algn="just">
              <a:lnSpc>
                <a:spcPts val="28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эксперименты с газировкой с целью определения влияния ее на организм человека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9999" algn="just">
              <a:lnSpc>
                <a:spcPts val="28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виды газированных напитков с целью выявления их свойств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9999" algn="just">
              <a:lnSpc>
                <a:spcPts val="2800"/>
              </a:lnSpc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проанализировать их состав и привлекательность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сравнения газированных напитков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9999" algn="just">
              <a:lnSpc>
                <a:spcPts val="2800"/>
              </a:lnSpc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рецепт полезного и вкусного лимонада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создания альтернативы вредным газированным напиткам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9999" algn="just">
              <a:lnSpc>
                <a:spcPts val="2800"/>
              </a:lnSpc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подготовить защитную речь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0F033A2-AD14-4B85-A453-F75A5057F255}"/>
              </a:ext>
            </a:extLst>
          </p:cNvPr>
          <p:cNvSpPr/>
          <p:nvPr/>
        </p:nvSpPr>
        <p:spPr>
          <a:xfrm>
            <a:off x="4280311" y="50426"/>
            <a:ext cx="70903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88594" indent="-228600" algn="just"/>
            <a:r>
              <a:rPr lang="ru-RU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Подготовительный этап:</a:t>
            </a:r>
            <a:endParaRPr lang="ru-RU" sz="2400" b="0" dirty="0">
              <a:solidFill>
                <a:schemeClr val="bg1"/>
              </a:solidFill>
              <a:effectLst/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882891" indent="-342900" algn="just">
              <a:buAutoNum type="arabicPeriod"/>
            </a:pPr>
            <a:r>
              <a:rPr lang="ru-RU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изучить историю создания газировки с целью ознакомления с ней</a:t>
            </a:r>
            <a:endParaRPr lang="en-US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882891" indent="-342900" algn="just">
              <a:buAutoNum type="arabicPeriod"/>
            </a:pPr>
            <a:r>
              <a:rPr lang="ru-RU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провести опрос с целью определения причин выбора газированного напитка</a:t>
            </a:r>
            <a:endParaRPr lang="en-US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B13CE72-E39D-4C9F-8F55-AF26DB0006DC}"/>
              </a:ext>
            </a:extLst>
          </p:cNvPr>
          <p:cNvSpPr/>
          <p:nvPr/>
        </p:nvSpPr>
        <p:spPr>
          <a:xfrm>
            <a:off x="2726476" y="5630281"/>
            <a:ext cx="761876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7197" algn="just"/>
            <a:r>
              <a:rPr lang="ru-RU" sz="24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Заключительный этап:</a:t>
            </a:r>
            <a:endParaRPr lang="ru-RU" sz="2400" b="0" dirty="0">
              <a:effectLst/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727189" algn="just"/>
            <a:r>
              <a:rPr lang="ru-RU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1. презентация созданного продукта</a:t>
            </a:r>
            <a:endParaRPr lang="ru-RU" b="0" dirty="0">
              <a:effectLst/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727189" algn="just"/>
            <a:r>
              <a:rPr lang="ru-RU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2. оценить свою работу</a:t>
            </a:r>
            <a:endParaRPr lang="ru-RU" b="0" dirty="0">
              <a:effectLst/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3B5F079-878F-417C-AF41-71B59535A17C}"/>
              </a:ext>
            </a:extLst>
          </p:cNvPr>
          <p:cNvSpPr/>
          <p:nvPr/>
        </p:nvSpPr>
        <p:spPr>
          <a:xfrm>
            <a:off x="212082" y="2393320"/>
            <a:ext cx="1079294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999" algn="just"/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9999" algn="just">
              <a:lnSpc>
                <a:spcPts val="2800"/>
              </a:lnSpc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</a:p>
          <a:p>
            <a:pPr marL="449999" algn="just">
              <a:lnSpc>
                <a:spcPts val="2800"/>
              </a:lnSpc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</a:p>
          <a:p>
            <a:pPr marL="449999" algn="just">
              <a:lnSpc>
                <a:spcPts val="2800"/>
              </a:lnSpc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</a:p>
          <a:p>
            <a:pPr marL="449999" algn="just">
              <a:lnSpc>
                <a:spcPts val="2800"/>
              </a:lnSpc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</a:p>
          <a:p>
            <a:pPr marL="449999" algn="just">
              <a:lnSpc>
                <a:spcPts val="2800"/>
              </a:lnSpc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9999" algn="just">
              <a:lnSpc>
                <a:spcPts val="2800"/>
              </a:lnSpc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49999" algn="just">
              <a:lnSpc>
                <a:spcPts val="2800"/>
              </a:lnSpc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</a:p>
          <a:p>
            <a:pPr marL="449999"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57F426F-945B-4F78-B457-65BAE60A6885}"/>
              </a:ext>
            </a:extLst>
          </p:cNvPr>
          <p:cNvSpPr/>
          <p:nvPr/>
        </p:nvSpPr>
        <p:spPr>
          <a:xfrm>
            <a:off x="141461" y="2294287"/>
            <a:ext cx="29543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88594" indent="-228600" algn="just"/>
            <a:r>
              <a:rPr lang="ru-RU" sz="24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Основной этап:</a:t>
            </a:r>
            <a:endParaRPr lang="ru-RU" sz="24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F300674-0101-44F8-B760-627E35379E43}"/>
              </a:ext>
            </a:extLst>
          </p:cNvPr>
          <p:cNvSpPr/>
          <p:nvPr/>
        </p:nvSpPr>
        <p:spPr>
          <a:xfrm>
            <a:off x="656021" y="2746718"/>
            <a:ext cx="10784250" cy="2576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999" algn="just">
              <a:lnSpc>
                <a:spcPts val="28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виды газированных напитков с целью выявления их свойств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9999" algn="just">
              <a:lnSpc>
                <a:spcPts val="2800"/>
              </a:lnSpc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подготовить защитную речь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9999" algn="just">
              <a:lnSpc>
                <a:spcPts val="2800"/>
              </a:lnSpc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проанализировать их состав и привлекательность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сравнения газированных напитков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9999" algn="just">
              <a:lnSpc>
                <a:spcPts val="28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эксперименты с газировкой с целью определения влияния ее на организм человека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9999" algn="just">
              <a:lnSpc>
                <a:spcPts val="2800"/>
              </a:lnSpc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рецепт полезного и вкусного лимонада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создания альтернативы вредным газированным напиткам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9999" algn="just">
              <a:lnSpc>
                <a:spcPts val="2800"/>
              </a:lnSpc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проанализировать результаты проведенного опроса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24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137718-3A2B-4D31-B299-EF534D78E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849" y="776405"/>
            <a:ext cx="4360520" cy="595152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E984835-57D7-4D03-9218-1971A92A2EF8}"/>
              </a:ext>
            </a:extLst>
          </p:cNvPr>
          <p:cNvSpPr/>
          <p:nvPr/>
        </p:nvSpPr>
        <p:spPr>
          <a:xfrm>
            <a:off x="1903366" y="130074"/>
            <a:ext cx="83852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3600" b="1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Методология проекта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C474093-71CF-4808-B563-08BCE04B3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483" y="776404"/>
            <a:ext cx="4242668" cy="595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562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475AC55-EB07-4DCD-9E72-AA4E4E75B849}"/>
              </a:ext>
            </a:extLst>
          </p:cNvPr>
          <p:cNvSpPr/>
          <p:nvPr/>
        </p:nvSpPr>
        <p:spPr>
          <a:xfrm>
            <a:off x="1574800" y="174562"/>
            <a:ext cx="7015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3600" b="1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Карта самооценки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B642C7A-60EB-4D01-857F-F6327BDBB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800" y="875270"/>
            <a:ext cx="3515939" cy="58128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3ACE25-7407-45AF-AC09-012C0736F9A0}"/>
              </a:ext>
            </a:extLst>
          </p:cNvPr>
          <p:cNvSpPr txBox="1"/>
          <p:nvPr/>
        </p:nvSpPr>
        <p:spPr>
          <a:xfrm>
            <a:off x="5594351" y="875270"/>
            <a:ext cx="574193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исследовательской работы обучающиеся обращаются к карте самооценки после каждого выполнения заданий, закрашивая фигуру звезды.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выполнения заданий определяется цветом в соответствии с его обозначением: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Красный – получилось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Синий – не хватило знаний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Зеленый – не получилось 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заключительном этапе обучающиеся возвращаются к карте самооценки и закрашивают то количество звезд, которое определяется числом красных, синих и зеленых звезд: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Красная – полная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Синяя – наполовину полная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Зеленая - пустая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133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04146FB-17B1-4D2E-89E8-2923668C8996}"/>
              </a:ext>
            </a:extLst>
          </p:cNvPr>
          <p:cNvSpPr/>
          <p:nvPr/>
        </p:nvSpPr>
        <p:spPr>
          <a:xfrm>
            <a:off x="0" y="1676519"/>
            <a:ext cx="11527436" cy="32940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C006306-B95C-4344-8C70-5916FB56B0E3}"/>
              </a:ext>
            </a:extLst>
          </p:cNvPr>
          <p:cNvSpPr/>
          <p:nvPr/>
        </p:nvSpPr>
        <p:spPr>
          <a:xfrm>
            <a:off x="0" y="486591"/>
            <a:ext cx="11688417" cy="8216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604F91-B720-40F6-8AFB-03BF8E846190}"/>
              </a:ext>
            </a:extLst>
          </p:cNvPr>
          <p:cNvSpPr txBox="1"/>
          <p:nvPr/>
        </p:nvSpPr>
        <p:spPr>
          <a:xfrm>
            <a:off x="305910" y="1789645"/>
            <a:ext cx="9077739" cy="2597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ru-RU" sz="28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Кто и в каком году создал газировку?</a:t>
            </a:r>
          </a:p>
          <a:p>
            <a:pPr algn="just" fontAlgn="base">
              <a:lnSpc>
                <a:spcPct val="150000"/>
              </a:lnSpc>
            </a:pPr>
            <a:r>
              <a:rPr lang="ru-RU" sz="28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Как газированные напитки появились в России?</a:t>
            </a:r>
          </a:p>
          <a:p>
            <a:pPr algn="just" fontAlgn="base">
              <a:lnSpc>
                <a:spcPct val="150000"/>
              </a:lnSpc>
            </a:pPr>
            <a:r>
              <a:rPr lang="ru-RU" sz="28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Какой состав в них был?</a:t>
            </a:r>
          </a:p>
          <a:p>
            <a:pPr algn="just" fontAlgn="base">
              <a:lnSpc>
                <a:spcPct val="150000"/>
              </a:lnSpc>
            </a:pPr>
            <a:r>
              <a:rPr lang="ru-RU" sz="28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Могла ли она утолить жажду? Почему?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4C1453B-1149-4B64-91D7-940899F4051F}"/>
              </a:ext>
            </a:extLst>
          </p:cNvPr>
          <p:cNvSpPr/>
          <p:nvPr/>
        </p:nvSpPr>
        <p:spPr>
          <a:xfrm>
            <a:off x="503583" y="575617"/>
            <a:ext cx="50722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36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ВОПРОСЫ К ТЕКСТУ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7C07D4F-B23C-411A-BA9C-388688D77A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1" r="46071" b="8599"/>
          <a:stretch/>
        </p:blipFill>
        <p:spPr>
          <a:xfrm>
            <a:off x="8189727" y="-185530"/>
            <a:ext cx="4002273" cy="743931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59B4095-BAB0-4331-A2F3-297270700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269" y="2215146"/>
            <a:ext cx="3616731" cy="457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794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4F44593-D8B1-41B8-8824-956FACBAE7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1" r="46071" b="8599"/>
          <a:stretch/>
        </p:blipFill>
        <p:spPr>
          <a:xfrm flipH="1">
            <a:off x="0" y="-160130"/>
            <a:ext cx="4762500" cy="743931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7C07D4F-B23C-411A-BA9C-388688D77A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1" r="46071" b="8599"/>
          <a:stretch/>
        </p:blipFill>
        <p:spPr>
          <a:xfrm>
            <a:off x="7429500" y="-160130"/>
            <a:ext cx="4762500" cy="7439314"/>
          </a:xfrm>
          <a:prstGeom prst="rect">
            <a:avLst/>
          </a:prstGeom>
        </p:spPr>
      </p:pic>
      <p:pic>
        <p:nvPicPr>
          <p:cNvPr id="2" name="История_создания_газированных_напитков_История_создания_газированных (1)">
            <a:hlinkClick r:id="" action="ppaction://media"/>
            <a:extLst>
              <a:ext uri="{FF2B5EF4-FFF2-40B4-BE49-F238E27FC236}">
                <a16:creationId xmlns:a16="http://schemas.microsoft.com/office/drawing/2014/main" id="{F2207D44-CC04-47B0-8008-6431CA90E94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58824" y="167551"/>
            <a:ext cx="8739276" cy="65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82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8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475AC55-EB07-4DCD-9E72-AA4E4E75B849}"/>
              </a:ext>
            </a:extLst>
          </p:cNvPr>
          <p:cNvSpPr/>
          <p:nvPr/>
        </p:nvSpPr>
        <p:spPr>
          <a:xfrm>
            <a:off x="616226" y="255754"/>
            <a:ext cx="109595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3600" b="1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Текст «История создания газированных напитков»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8041E2C-82E2-4EC7-8861-F614603F76C8}"/>
              </a:ext>
            </a:extLst>
          </p:cNvPr>
          <p:cNvSpPr/>
          <p:nvPr/>
        </p:nvSpPr>
        <p:spPr>
          <a:xfrm>
            <a:off x="6241774" y="1506662"/>
            <a:ext cx="533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происхождения газированных напитков [электронный ресурс] - Режим доступа: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https://tvorcheskie-proekty.ru/node/1650"/>
              </a:rPr>
              <a:t>https://tvorcheskie-proekty.ru/node/1650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(дата обращения 19.11.23)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30861C-373E-4917-94DF-7510347CEF62}"/>
              </a:ext>
            </a:extLst>
          </p:cNvPr>
          <p:cNvSpPr txBox="1"/>
          <p:nvPr/>
        </p:nvSpPr>
        <p:spPr>
          <a:xfrm>
            <a:off x="590274" y="1506662"/>
            <a:ext cx="550572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В данном видео материале рассказывается о создателе газированных напитков и как они появились в России. Газированные напитки, содержащие натриевые соли хоть и были солоноваты, но не имели лечебных свойств. Но другой стороной медали стало сочетание сахара, лимонной кислоты и ароматизаторов, которое являлось неотъемлемой частью известных нам газированных напитков. При этом, для утоления жажды сладкие газированные напитки уступали место напиткам с содержанием натрия, ведь никак не могли помочь, а лишь обостряли жажду. И данное видео подходит для использования в рамках исследовательских работ.</a:t>
            </a:r>
          </a:p>
        </p:txBody>
      </p:sp>
    </p:spTree>
    <p:extLst>
      <p:ext uri="{BB962C8B-B14F-4D97-AF65-F5344CB8AC3E}">
        <p14:creationId xmlns:p14="http://schemas.microsoft.com/office/powerpoint/2010/main" val="77037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E06CE85-E983-43BD-928B-EC9CD500BB77}"/>
              </a:ext>
            </a:extLst>
          </p:cNvPr>
          <p:cNvSpPr/>
          <p:nvPr/>
        </p:nvSpPr>
        <p:spPr>
          <a:xfrm>
            <a:off x="96270" y="322334"/>
            <a:ext cx="7467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3600" b="1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Опрос для определения причин выбора газированного напитка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F00A670-7151-4344-BB04-CC4F3CA9B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4587" y="428351"/>
            <a:ext cx="4555243" cy="642964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0E14E28-C22C-4308-A0B6-A760C9625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616" y="2164975"/>
            <a:ext cx="3578086" cy="434983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5954345-701F-4605-A639-8D5E9AC6E7B8}"/>
              </a:ext>
            </a:extLst>
          </p:cNvPr>
          <p:cNvSpPr/>
          <p:nvPr/>
        </p:nvSpPr>
        <p:spPr>
          <a:xfrm>
            <a:off x="0" y="1641755"/>
            <a:ext cx="53452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800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Опрос №2</a:t>
            </a:r>
          </a:p>
        </p:txBody>
      </p:sp>
    </p:spTree>
    <p:extLst>
      <p:ext uri="{BB962C8B-B14F-4D97-AF65-F5344CB8AC3E}">
        <p14:creationId xmlns:p14="http://schemas.microsoft.com/office/powerpoint/2010/main" val="4128953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FD09228-3C0B-4293-B7CA-3AFEDA884774}"/>
              </a:ext>
            </a:extLst>
          </p:cNvPr>
          <p:cNvSpPr/>
          <p:nvPr/>
        </p:nvSpPr>
        <p:spPr>
          <a:xfrm>
            <a:off x="6052884" y="316253"/>
            <a:ext cx="6052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36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Пьешь ли ты газировку?</a:t>
            </a:r>
          </a:p>
        </p:txBody>
      </p:sp>
      <p:pic>
        <p:nvPicPr>
          <p:cNvPr id="1026" name="Picture 2" descr="Диаграмма ответов в Формах. Вопрос: Пьешь ли ты газировку?. Количество ответов: 48 ответов.">
            <a:extLst>
              <a:ext uri="{FF2B5EF4-FFF2-40B4-BE49-F238E27FC236}">
                <a16:creationId xmlns:a16="http://schemas.microsoft.com/office/drawing/2014/main" id="{3BA6E8D1-C07C-4B47-8D7F-A634B8106A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01" t="22277" r="14030" b="27266"/>
          <a:stretch/>
        </p:blipFill>
        <p:spPr bwMode="auto">
          <a:xfrm>
            <a:off x="6197182" y="1369727"/>
            <a:ext cx="5994817" cy="3453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2E09EAC-D344-4A94-826D-92F2D651C520}"/>
              </a:ext>
            </a:extLst>
          </p:cNvPr>
          <p:cNvSpPr/>
          <p:nvPr/>
        </p:nvSpPr>
        <p:spPr>
          <a:xfrm>
            <a:off x="0" y="1369727"/>
            <a:ext cx="6197181" cy="3453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3199B17-22EB-414A-B34F-A8ECF94B02C0}"/>
              </a:ext>
            </a:extLst>
          </p:cNvPr>
          <p:cNvSpPr/>
          <p:nvPr/>
        </p:nvSpPr>
        <p:spPr>
          <a:xfrm>
            <a:off x="-43116" y="4114712"/>
            <a:ext cx="12192001" cy="889503"/>
          </a:xfrm>
          <a:prstGeom prst="rect">
            <a:avLst/>
          </a:prstGeom>
          <a:solidFill>
            <a:srgbClr val="873E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12E8760-F6E1-4C3F-85A9-B3675E178D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0" t="9836" r="34408" b="14317"/>
          <a:stretch/>
        </p:blipFill>
        <p:spPr>
          <a:xfrm rot="987565">
            <a:off x="9539924" y="2150633"/>
            <a:ext cx="2449809" cy="3928158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8B138E91-41FE-4861-B264-60383F020009}"/>
              </a:ext>
            </a:extLst>
          </p:cNvPr>
          <p:cNvSpPr/>
          <p:nvPr/>
        </p:nvSpPr>
        <p:spPr>
          <a:xfrm>
            <a:off x="1390101" y="869170"/>
            <a:ext cx="5430829" cy="547619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F6BEAD2-691B-4399-955F-8CA3BDD2BB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926" y="965678"/>
            <a:ext cx="5283177" cy="52831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F54816-D6C3-44D9-814F-A3F4F895640A}"/>
              </a:ext>
            </a:extLst>
          </p:cNvPr>
          <p:cNvSpPr txBox="1"/>
          <p:nvPr/>
        </p:nvSpPr>
        <p:spPr>
          <a:xfrm>
            <a:off x="2421923" y="4371250"/>
            <a:ext cx="2211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33 чел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B035CE-D910-41F3-877B-61CD10428D03}"/>
              </a:ext>
            </a:extLst>
          </p:cNvPr>
          <p:cNvSpPr txBox="1"/>
          <p:nvPr/>
        </p:nvSpPr>
        <p:spPr>
          <a:xfrm>
            <a:off x="4990070" y="2743288"/>
            <a:ext cx="2211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10 чел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049856-DF41-4607-886F-C4A7988AB3D0}"/>
              </a:ext>
            </a:extLst>
          </p:cNvPr>
          <p:cNvSpPr txBox="1"/>
          <p:nvPr/>
        </p:nvSpPr>
        <p:spPr>
          <a:xfrm>
            <a:off x="3527852" y="1196381"/>
            <a:ext cx="2211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5 чел</a:t>
            </a:r>
          </a:p>
        </p:txBody>
      </p:sp>
    </p:spTree>
    <p:extLst>
      <p:ext uri="{BB962C8B-B14F-4D97-AF65-F5344CB8AC3E}">
        <p14:creationId xmlns:p14="http://schemas.microsoft.com/office/powerpoint/2010/main" val="401786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07C3F54-969C-4A18-9304-62207CBBCA74}"/>
              </a:ext>
            </a:extLst>
          </p:cNvPr>
          <p:cNvSpPr/>
          <p:nvPr/>
        </p:nvSpPr>
        <p:spPr>
          <a:xfrm>
            <a:off x="0" y="2255219"/>
            <a:ext cx="6197181" cy="26159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D0B9207-D64F-41AB-AB79-FEBA3A7C82F5}"/>
              </a:ext>
            </a:extLst>
          </p:cNvPr>
          <p:cNvSpPr/>
          <p:nvPr/>
        </p:nvSpPr>
        <p:spPr>
          <a:xfrm>
            <a:off x="163503" y="269234"/>
            <a:ext cx="91705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36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Какой газированный напиток ты выбираешь?</a:t>
            </a:r>
            <a:endParaRPr lang="ru-RU" sz="1600" dirty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Диаграмма ответов в Формах. Вопрос: Какой газированный напиток ты выбираешь?. Количество ответов: 48 ответов.">
            <a:extLst>
              <a:ext uri="{FF2B5EF4-FFF2-40B4-BE49-F238E27FC236}">
                <a16:creationId xmlns:a16="http://schemas.microsoft.com/office/drawing/2014/main" id="{C4242F7F-7804-402F-A579-6721943277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8" t="22233" r="4892" b="32808"/>
          <a:stretch/>
        </p:blipFill>
        <p:spPr bwMode="auto">
          <a:xfrm>
            <a:off x="6005383" y="2255223"/>
            <a:ext cx="6193369" cy="2615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38E4759-3407-4059-9EED-B4413A079981}"/>
              </a:ext>
            </a:extLst>
          </p:cNvPr>
          <p:cNvSpPr/>
          <p:nvPr/>
        </p:nvSpPr>
        <p:spPr>
          <a:xfrm>
            <a:off x="0" y="1738796"/>
            <a:ext cx="12198752" cy="790832"/>
          </a:xfrm>
          <a:prstGeom prst="rect">
            <a:avLst/>
          </a:prstGeom>
          <a:solidFill>
            <a:srgbClr val="FE96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8D85409-2096-44A0-894E-F84DF67E9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1663">
            <a:off x="9291402" y="488540"/>
            <a:ext cx="4050997" cy="4050997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78A5B7EF-4508-43D8-B935-646E3E748721}"/>
              </a:ext>
            </a:extLst>
          </p:cNvPr>
          <p:cNvSpPr/>
          <p:nvPr/>
        </p:nvSpPr>
        <p:spPr>
          <a:xfrm>
            <a:off x="2351884" y="937083"/>
            <a:ext cx="5430829" cy="547619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77FA879-A645-4077-95F6-8CF816826C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003" y="1078398"/>
            <a:ext cx="5204589" cy="51935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C994E26-E39F-425F-B70C-5B527DD5E41C}"/>
              </a:ext>
            </a:extLst>
          </p:cNvPr>
          <p:cNvSpPr txBox="1"/>
          <p:nvPr/>
        </p:nvSpPr>
        <p:spPr>
          <a:xfrm>
            <a:off x="2935953" y="3160816"/>
            <a:ext cx="2211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30 чел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A7204A-5A1A-4E1C-8185-12E325C45C1D}"/>
              </a:ext>
            </a:extLst>
          </p:cNvPr>
          <p:cNvSpPr txBox="1"/>
          <p:nvPr/>
        </p:nvSpPr>
        <p:spPr>
          <a:xfrm>
            <a:off x="6064745" y="2946129"/>
            <a:ext cx="2211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6 чел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1B1758-FB18-4F8C-AC02-F5A0694B9597}"/>
              </a:ext>
            </a:extLst>
          </p:cNvPr>
          <p:cNvSpPr txBox="1"/>
          <p:nvPr/>
        </p:nvSpPr>
        <p:spPr>
          <a:xfrm>
            <a:off x="5457733" y="4501816"/>
            <a:ext cx="2211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12 чел</a:t>
            </a:r>
          </a:p>
        </p:txBody>
      </p:sp>
    </p:spTree>
    <p:extLst>
      <p:ext uri="{BB962C8B-B14F-4D97-AF65-F5344CB8AC3E}">
        <p14:creationId xmlns:p14="http://schemas.microsoft.com/office/powerpoint/2010/main" val="918244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D8069EC-7904-4345-8DAE-6D3848FB0825}"/>
              </a:ext>
            </a:extLst>
          </p:cNvPr>
          <p:cNvSpPr/>
          <p:nvPr/>
        </p:nvSpPr>
        <p:spPr>
          <a:xfrm>
            <a:off x="0" y="1868555"/>
            <a:ext cx="6197181" cy="2669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E6F5CDE-2DB8-4D43-A356-0EC707DF2248}"/>
              </a:ext>
            </a:extLst>
          </p:cNvPr>
          <p:cNvSpPr/>
          <p:nvPr/>
        </p:nvSpPr>
        <p:spPr>
          <a:xfrm>
            <a:off x="442048" y="146292"/>
            <a:ext cx="113079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36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По каким качествам ты выбираешь лимонад? </a:t>
            </a:r>
          </a:p>
        </p:txBody>
      </p:sp>
      <p:pic>
        <p:nvPicPr>
          <p:cNvPr id="3074" name="Picture 2" descr="Диаграмма ответов в Формах. Вопрос: По каким качествам? . Количество ответов: 48 ответов.">
            <a:extLst>
              <a:ext uri="{FF2B5EF4-FFF2-40B4-BE49-F238E27FC236}">
                <a16:creationId xmlns:a16="http://schemas.microsoft.com/office/drawing/2014/main" id="{A359017D-135A-4FF6-AF08-1CC3678D5E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76" t="20884" r="7251" b="35710"/>
          <a:stretch/>
        </p:blipFill>
        <p:spPr bwMode="auto">
          <a:xfrm>
            <a:off x="5807676" y="1868555"/>
            <a:ext cx="6384324" cy="266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2E54B47-19F2-4192-B9C9-DD3FFA4CBF20}"/>
              </a:ext>
            </a:extLst>
          </p:cNvPr>
          <p:cNvSpPr/>
          <p:nvPr/>
        </p:nvSpPr>
        <p:spPr>
          <a:xfrm>
            <a:off x="1" y="3978876"/>
            <a:ext cx="12222132" cy="1161536"/>
          </a:xfrm>
          <a:prstGeom prst="rect">
            <a:avLst/>
          </a:prstGeom>
          <a:solidFill>
            <a:srgbClr val="52D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3371FBE-7ABD-4B12-B9A8-7DDA8AEC2C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93" t="23768" r="23285" b="22126"/>
          <a:stretch/>
        </p:blipFill>
        <p:spPr>
          <a:xfrm>
            <a:off x="8758032" y="3031473"/>
            <a:ext cx="3581400" cy="3710609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2D971A76-4497-4F60-8BFF-62379CA9EF2A}"/>
              </a:ext>
            </a:extLst>
          </p:cNvPr>
          <p:cNvSpPr/>
          <p:nvPr/>
        </p:nvSpPr>
        <p:spPr>
          <a:xfrm>
            <a:off x="1852025" y="924727"/>
            <a:ext cx="5430829" cy="547619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5E338E-A29D-4015-841B-3A0337E46A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677" y="1050180"/>
            <a:ext cx="5247523" cy="52252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C183C0-46D5-4DFE-8AC8-6988653D8D8E}"/>
              </a:ext>
            </a:extLst>
          </p:cNvPr>
          <p:cNvSpPr txBox="1"/>
          <p:nvPr/>
        </p:nvSpPr>
        <p:spPr>
          <a:xfrm>
            <a:off x="2769747" y="4353369"/>
            <a:ext cx="2211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35 чел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256B27-BE55-47F4-83A4-2451F301E971}"/>
              </a:ext>
            </a:extLst>
          </p:cNvPr>
          <p:cNvSpPr txBox="1"/>
          <p:nvPr/>
        </p:nvSpPr>
        <p:spPr>
          <a:xfrm>
            <a:off x="5333965" y="2694458"/>
            <a:ext cx="2211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10 чел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89B653-10AB-4D6A-8BD2-4EF43C64791A}"/>
              </a:ext>
            </a:extLst>
          </p:cNvPr>
          <p:cNvSpPr txBox="1"/>
          <p:nvPr/>
        </p:nvSpPr>
        <p:spPr>
          <a:xfrm>
            <a:off x="4250707" y="1246782"/>
            <a:ext cx="1845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3 чел</a:t>
            </a:r>
          </a:p>
        </p:txBody>
      </p:sp>
    </p:spTree>
    <p:extLst>
      <p:ext uri="{BB962C8B-B14F-4D97-AF65-F5344CB8AC3E}">
        <p14:creationId xmlns:p14="http://schemas.microsoft.com/office/powerpoint/2010/main" val="177609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F42E486-7537-4794-8E9A-D2C380B01A3F}"/>
              </a:ext>
            </a:extLst>
          </p:cNvPr>
          <p:cNvSpPr/>
          <p:nvPr/>
        </p:nvSpPr>
        <p:spPr>
          <a:xfrm>
            <a:off x="0" y="2206882"/>
            <a:ext cx="6197181" cy="30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6A4594D-C9E3-4259-8BB3-B08F4B2875AF}"/>
              </a:ext>
            </a:extLst>
          </p:cNvPr>
          <p:cNvSpPr/>
          <p:nvPr/>
        </p:nvSpPr>
        <p:spPr>
          <a:xfrm>
            <a:off x="553457" y="105349"/>
            <a:ext cx="110850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36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Что ты ощущаешь после того, как выпил его?</a:t>
            </a:r>
          </a:p>
        </p:txBody>
      </p:sp>
      <p:pic>
        <p:nvPicPr>
          <p:cNvPr id="4098" name="Picture 2" descr="Диаграмма ответов в Формах. Вопрос: Что ты ощущаешь после того, как выпил его? . Количество ответов: 48 ответов.">
            <a:extLst>
              <a:ext uri="{FF2B5EF4-FFF2-40B4-BE49-F238E27FC236}">
                <a16:creationId xmlns:a16="http://schemas.microsoft.com/office/drawing/2014/main" id="{CEB63EFD-2F95-47D0-A987-51828294EE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24" t="25535" r="4540" b="22274"/>
          <a:stretch/>
        </p:blipFill>
        <p:spPr bwMode="auto">
          <a:xfrm>
            <a:off x="6091881" y="2206882"/>
            <a:ext cx="6100119" cy="3081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72ECE96-17DE-478B-A8DA-6ECAC63F191C}"/>
              </a:ext>
            </a:extLst>
          </p:cNvPr>
          <p:cNvSpPr/>
          <p:nvPr/>
        </p:nvSpPr>
        <p:spPr>
          <a:xfrm>
            <a:off x="0" y="1569698"/>
            <a:ext cx="12198753" cy="790444"/>
          </a:xfrm>
          <a:prstGeom prst="rect">
            <a:avLst/>
          </a:prstGeom>
          <a:solidFill>
            <a:srgbClr val="FDC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EE9C419-7DC5-4395-9A4B-ADF89331E9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0319">
            <a:off x="9339756" y="447975"/>
            <a:ext cx="3517815" cy="3517815"/>
          </a:xfrm>
          <a:prstGeom prst="rect">
            <a:avLst/>
          </a:prstGeom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id="{5BD678CD-723C-4B03-BAE4-FB40D9E3CAA5}"/>
              </a:ext>
            </a:extLst>
          </p:cNvPr>
          <p:cNvSpPr/>
          <p:nvPr/>
        </p:nvSpPr>
        <p:spPr>
          <a:xfrm>
            <a:off x="1762220" y="1009494"/>
            <a:ext cx="5430829" cy="547619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EBAD9F-A634-4EFB-A753-1C2B1AD3B3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786" y="428514"/>
            <a:ext cx="6411867" cy="634542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3CE4F27-1D7E-4C69-BB0D-7FE1633D71E5}"/>
              </a:ext>
            </a:extLst>
          </p:cNvPr>
          <p:cNvSpPr txBox="1"/>
          <p:nvPr/>
        </p:nvSpPr>
        <p:spPr>
          <a:xfrm>
            <a:off x="2265775" y="3867053"/>
            <a:ext cx="2211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14 чел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4EB738-FC22-4C7E-BA7A-AE39FC1DF096}"/>
              </a:ext>
            </a:extLst>
          </p:cNvPr>
          <p:cNvSpPr txBox="1"/>
          <p:nvPr/>
        </p:nvSpPr>
        <p:spPr>
          <a:xfrm>
            <a:off x="4760409" y="4918971"/>
            <a:ext cx="2211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16 чел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C2C5A9-1F72-4604-AC64-8D6369E044E9}"/>
              </a:ext>
            </a:extLst>
          </p:cNvPr>
          <p:cNvSpPr txBox="1"/>
          <p:nvPr/>
        </p:nvSpPr>
        <p:spPr>
          <a:xfrm>
            <a:off x="3887517" y="1574828"/>
            <a:ext cx="2211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13 чел</a:t>
            </a:r>
          </a:p>
        </p:txBody>
      </p:sp>
    </p:spTree>
    <p:extLst>
      <p:ext uri="{BB962C8B-B14F-4D97-AF65-F5344CB8AC3E}">
        <p14:creationId xmlns:p14="http://schemas.microsoft.com/office/powerpoint/2010/main" val="112901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D0F34E5-1830-44E3-9F36-6C69517BD135}"/>
              </a:ext>
            </a:extLst>
          </p:cNvPr>
          <p:cNvSpPr/>
          <p:nvPr/>
        </p:nvSpPr>
        <p:spPr>
          <a:xfrm>
            <a:off x="664564" y="1256329"/>
            <a:ext cx="11527436" cy="52084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48C5B88-90D6-4F67-A440-F3D43FCA61EF}"/>
              </a:ext>
            </a:extLst>
          </p:cNvPr>
          <p:cNvSpPr/>
          <p:nvPr/>
        </p:nvSpPr>
        <p:spPr>
          <a:xfrm>
            <a:off x="503583" y="222840"/>
            <a:ext cx="11688417" cy="8216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4E41505-2A8D-481E-B4D0-AEFDBCA70CBE}"/>
              </a:ext>
            </a:extLst>
          </p:cNvPr>
          <p:cNvSpPr/>
          <p:nvPr/>
        </p:nvSpPr>
        <p:spPr>
          <a:xfrm>
            <a:off x="776931" y="310491"/>
            <a:ext cx="83852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36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Вспомним правила!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3C7F882-02DE-4E24-82E6-AA35E10526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1" r="46071" b="8599"/>
          <a:stretch/>
        </p:blipFill>
        <p:spPr>
          <a:xfrm flipH="1">
            <a:off x="0" y="-290657"/>
            <a:ext cx="4002273" cy="7439314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EBF36C3-8A1B-4FD8-9F75-57B83CE65012}"/>
              </a:ext>
            </a:extLst>
          </p:cNvPr>
          <p:cNvSpPr/>
          <p:nvPr/>
        </p:nvSpPr>
        <p:spPr>
          <a:xfrm>
            <a:off x="2945651" y="1240447"/>
            <a:ext cx="8388627" cy="5011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Перед экспериментом надень фартук.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Приступай к эксперименту только после объяснения последовательности его проведения и с разрешения учителя.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Будь внимателен, не отвлекайся во время проведения эксперимента.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Будь осторожен, не пробуй на вкус содержимое.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Содержи в порядке рабочее место. Бережно обращайся с оборудованием.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9041461-38EC-4CCA-BFAA-217F8ED26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3326">
            <a:off x="9145245" y="-120602"/>
            <a:ext cx="2373117" cy="2373117"/>
          </a:xfrm>
          <a:prstGeom prst="rect">
            <a:avLst/>
          </a:prstGeom>
        </p:spPr>
      </p:pic>
      <p:sp>
        <p:nvSpPr>
          <p:cNvPr id="13" name="Овал 12">
            <a:extLst>
              <a:ext uri="{FF2B5EF4-FFF2-40B4-BE49-F238E27FC236}">
                <a16:creationId xmlns:a16="http://schemas.microsoft.com/office/drawing/2014/main" id="{B6C17152-3D6E-4FDD-8E41-174AE6652D6B}"/>
              </a:ext>
            </a:extLst>
          </p:cNvPr>
          <p:cNvSpPr/>
          <p:nvPr/>
        </p:nvSpPr>
        <p:spPr>
          <a:xfrm rot="20417721">
            <a:off x="131035" y="2422571"/>
            <a:ext cx="2702856" cy="1962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CC43FDE-E3A6-4E8F-9B42-36FC6414D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84440">
            <a:off x="713653" y="1831777"/>
            <a:ext cx="1537620" cy="307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50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B51F1E-352C-44C8-96DE-38B106B13123}"/>
              </a:ext>
            </a:extLst>
          </p:cNvPr>
          <p:cNvSpPr/>
          <p:nvPr/>
        </p:nvSpPr>
        <p:spPr>
          <a:xfrm>
            <a:off x="2362200" y="178242"/>
            <a:ext cx="7467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3600" b="1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Проведение экспериментов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EFA097-BABB-4FA4-BD2B-17BBFC7F3E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735"/>
          <a:stretch/>
        </p:blipFill>
        <p:spPr>
          <a:xfrm>
            <a:off x="555624" y="1257859"/>
            <a:ext cx="5540376" cy="499070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269177B-6352-4BD5-84D7-54E877A441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816"/>
          <a:stretch/>
        </p:blipFill>
        <p:spPr>
          <a:xfrm>
            <a:off x="6096000" y="2124431"/>
            <a:ext cx="5744646" cy="232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3101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B51F1E-352C-44C8-96DE-38B106B13123}"/>
              </a:ext>
            </a:extLst>
          </p:cNvPr>
          <p:cNvSpPr/>
          <p:nvPr/>
        </p:nvSpPr>
        <p:spPr>
          <a:xfrm>
            <a:off x="0" y="107736"/>
            <a:ext cx="70257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3600" b="1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Сравнительная таблица видов газированных напитков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C3D5A3-A0AA-4FBF-9067-D426CA82F8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383"/>
          <a:stretch/>
        </p:blipFill>
        <p:spPr>
          <a:xfrm>
            <a:off x="7198477" y="215998"/>
            <a:ext cx="4781964" cy="642600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7662F6D-69E6-4873-A120-50C99A883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125" y="2017993"/>
            <a:ext cx="2303305" cy="3258062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398437F-A4A3-4AA8-8914-0C68EC83B5EE}"/>
              </a:ext>
            </a:extLst>
          </p:cNvPr>
          <p:cNvSpPr/>
          <p:nvPr/>
        </p:nvSpPr>
        <p:spPr>
          <a:xfrm>
            <a:off x="0" y="1401419"/>
            <a:ext cx="65908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800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Текст «Виды газированных напитков»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C021A4E-E10B-4157-B181-28D5F3015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172" y="2032901"/>
            <a:ext cx="2303305" cy="325806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4A819DC-60BF-4A05-9047-443B08CE76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4" y="2017993"/>
            <a:ext cx="2303305" cy="3258062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7FC427F-E759-4818-A961-842F6C67B288}"/>
              </a:ext>
            </a:extLst>
          </p:cNvPr>
          <p:cNvSpPr/>
          <p:nvPr/>
        </p:nvSpPr>
        <p:spPr>
          <a:xfrm>
            <a:off x="2548538" y="4934382"/>
            <a:ext cx="230330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Шипучее счастье: все о лимонадах и газировке [электронный ресурс] - Режим доступа: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https://litra-beer.ru/o_kompanii/articles/shipuchee_schaste_pogovorim_o_limonadah_i_gazirovke/"/>
              </a:rPr>
              <a:t>https://litra-beer.ru/o_kompanii/articles/shipuchee_schaste_pogovorim_o_limonadah_i_gazirovke/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(дата обращения 20.11.23)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0C4EAB2-D9FA-4396-BD60-9376C589A7F0}"/>
              </a:ext>
            </a:extLst>
          </p:cNvPr>
          <p:cNvSpPr/>
          <p:nvPr/>
        </p:nvSpPr>
        <p:spPr>
          <a:xfrm>
            <a:off x="103275" y="4933362"/>
            <a:ext cx="230330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Давыдов Д. Говорят, минералка очень полезная. Правда?/ Давыдов Д. [электронный ресурс] - Режим доступа: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https://journal.tinkoff.ru/mineral-water-benefits/"/>
              </a:rPr>
              <a:t>https://journal.tinkoff.ru/mineral-water-benefits/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(дата обращения 20.11.23)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32856E5-C424-4F2F-AD7C-D0B4F55ABFD8}"/>
              </a:ext>
            </a:extLst>
          </p:cNvPr>
          <p:cNvSpPr/>
          <p:nvPr/>
        </p:nvSpPr>
        <p:spPr>
          <a:xfrm>
            <a:off x="4890052" y="4933362"/>
            <a:ext cx="241189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Газированная вода: польза и вред? [электронный ресурс] - Режим доступа: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https://vatten.ru/knowns/gazirovannaya-voda-polza-i-vred/"/>
              </a:rPr>
              <a:t>https://vatten.ru/knowns/gazirovannaya-voda-polza-i-vred/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(дата обращения 20.11.23)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9774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B51F1E-352C-44C8-96DE-38B106B13123}"/>
              </a:ext>
            </a:extLst>
          </p:cNvPr>
          <p:cNvSpPr/>
          <p:nvPr/>
        </p:nvSpPr>
        <p:spPr>
          <a:xfrm>
            <a:off x="198782" y="219450"/>
            <a:ext cx="117944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3600" b="1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Составление полезного и привлекательного лимонада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0BB332-2436-471C-910B-94FED2F6A5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689"/>
          <a:stretch/>
        </p:blipFill>
        <p:spPr>
          <a:xfrm>
            <a:off x="198782" y="865781"/>
            <a:ext cx="3781164" cy="483425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D151C6-34CF-4DEB-ADE0-72DB52A9B5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78"/>
          <a:stretch/>
        </p:blipFill>
        <p:spPr>
          <a:xfrm>
            <a:off x="3979946" y="939403"/>
            <a:ext cx="3781163" cy="497919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283B8F8-65E5-4108-B03F-1ECB8F7CB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1109" y="865781"/>
            <a:ext cx="3900802" cy="524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1853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B51F1E-352C-44C8-96DE-38B106B13123}"/>
              </a:ext>
            </a:extLst>
          </p:cNvPr>
          <p:cNvSpPr/>
          <p:nvPr/>
        </p:nvSpPr>
        <p:spPr>
          <a:xfrm>
            <a:off x="1113182" y="0"/>
            <a:ext cx="9965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3600" b="1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Подготовка речи к презентации проекта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0FA961-B0CD-425C-AA76-2047116FBC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39"/>
          <a:stretch/>
        </p:blipFill>
        <p:spPr>
          <a:xfrm>
            <a:off x="3889442" y="646331"/>
            <a:ext cx="4413113" cy="600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8683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B51F1E-352C-44C8-96DE-38B106B13123}"/>
              </a:ext>
            </a:extLst>
          </p:cNvPr>
          <p:cNvSpPr/>
          <p:nvPr/>
        </p:nvSpPr>
        <p:spPr>
          <a:xfrm>
            <a:off x="2022613" y="0"/>
            <a:ext cx="78055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3600" b="1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Оценка деятельности и рефлексия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B9816C8-416F-4810-9674-62C396B4B1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613" y="776512"/>
            <a:ext cx="3439009" cy="568571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89757E0-2E37-4BA9-8EDF-EC28A219A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52482"/>
            <a:ext cx="3869635" cy="555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7326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B51F1E-352C-44C8-96DE-38B106B13123}"/>
              </a:ext>
            </a:extLst>
          </p:cNvPr>
          <p:cNvSpPr/>
          <p:nvPr/>
        </p:nvSpPr>
        <p:spPr>
          <a:xfrm>
            <a:off x="1113182" y="0"/>
            <a:ext cx="9965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3600" b="1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Использованная литература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CE5F62E-9112-4A9B-9F90-A5DDDE906838}"/>
              </a:ext>
            </a:extLst>
          </p:cNvPr>
          <p:cNvSpPr/>
          <p:nvPr/>
        </p:nvSpPr>
        <p:spPr>
          <a:xfrm>
            <a:off x="660398" y="1186670"/>
            <a:ext cx="10871201" cy="518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происхождения газированных напитков [электронный ресурс] - Режим доступа: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https://tvorcheskie-proekty.ru/node/1650"/>
              </a:rPr>
              <a:t>https://tvorcheskie-proekty.ru/node/1650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(дата обращения 19.11.23)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Афендульев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К. Исследовательская работа "Газировка и ее влияние на организм человека" [электронный ресурс] /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Афендульев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К. - режим доступа: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https://nsportal.ru/nachalnaya-shkola/raznoe/2014/06/23/issledovatelskaya-rabota-gazirovka-i-ee-vliyanie-na-organizm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(дата обращения 17.11.23)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Давыдов Д. Говорят, минералка очень полезная. Правда?/ Давыдов Д. [электронный ресурс] - Режим доступа: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https://journal.tinkoff.ru/mineral-water-benefits/"/>
              </a:rPr>
              <a:t>https://journal.tinkoff.ru/mineral-water-benefits/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(дата обращения 20.11.23)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Шипучее счастье: все о лимонадах и газировке [электронный ресурс] - Режим доступа: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https://litra-beer.ru/o_kompanii/articles/shipuchee_schaste_pogovorim_o_limonadah_i_gazirovke/"/>
              </a:rPr>
              <a:t>https://litra-beer.ru/o_kompanii/articles/shipuchee_schaste_pogovorim_o_limonadah_i_gazirovke/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(дата обращения 20.11.23)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Газированная вода: польза и вред? [электронный ресурс] - Режим доступа: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https://vatten.ru/knowns/gazirovannaya-voda-polza-i-vred/"/>
              </a:rPr>
              <a:t>https://vatten.ru/knowns/gazirovannaya-voda-polza-i-vred/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(дата обращения 20.11.23)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6604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4169</TotalTime>
  <Words>814</Words>
  <Application>Microsoft Office PowerPoint</Application>
  <PresentationFormat>Широкоэкранный</PresentationFormat>
  <Paragraphs>129</Paragraphs>
  <Slides>24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Segoe UI Black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Елизавета Ефимова</dc:creator>
  <cp:lastModifiedBy>Елизавета Ефимова</cp:lastModifiedBy>
  <cp:revision>67</cp:revision>
  <dcterms:created xsi:type="dcterms:W3CDTF">2023-11-17T19:10:34Z</dcterms:created>
  <dcterms:modified xsi:type="dcterms:W3CDTF">2024-09-24T09:38:01Z</dcterms:modified>
</cp:coreProperties>
</file>